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67" r:id="rId2"/>
    <p:sldId id="266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8" r:id="rId13"/>
    <p:sldId id="269" r:id="rId14"/>
  </p:sldIdLst>
  <p:sldSz cx="14630400" cy="8229600"/>
  <p:notesSz cx="8229600" cy="14630400"/>
  <p:embeddedFontLst>
    <p:embeddedFont>
      <p:font typeface="Algerian" panose="04020705040A02060702" pitchFamily="82" charset="0"/>
      <p:regular r:id="rId16"/>
    </p:embeddedFon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Arial Rounded MT Bold" panose="020F0704030504030204" pitchFamily="34" charset="0"/>
      <p:regular r:id="rId21"/>
    </p:embeddedFont>
    <p:embeddedFont>
      <p:font typeface="Gelasio" panose="020B0604020202020204" charset="0"/>
      <p:regular r:id="rId22"/>
    </p:embeddedFont>
    <p:embeddedFont>
      <p:font typeface="Gelasio Semi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9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9556EEFA-F85D-46A1-BACE-5875A1202A99}"/>
              </a:ext>
            </a:extLst>
          </p:cNvPr>
          <p:cNvSpPr txBox="1"/>
          <p:nvPr/>
        </p:nvSpPr>
        <p:spPr>
          <a:xfrm>
            <a:off x="8705693" y="280592"/>
            <a:ext cx="5755158" cy="5801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sz="2800" dirty="0">
                <a:latin typeface="Arial Rounded MT Bold" panose="020F0704030504030204" pitchFamily="34" charset="0"/>
              </a:rPr>
              <a:t>Title: Amazon Product Sales Analysis</a:t>
            </a:r>
          </a:p>
          <a:p>
            <a:endParaRPr lang="en-IN" dirty="0"/>
          </a:p>
          <a:p>
            <a:r>
              <a:rPr lang="en-IN" sz="2900" b="1" dirty="0"/>
              <a:t>Student Name: </a:t>
            </a:r>
            <a:r>
              <a:rPr lang="en-IN" sz="2900" b="1" dirty="0" err="1"/>
              <a:t>Avula</a:t>
            </a:r>
            <a:r>
              <a:rPr lang="en-IN" sz="2900" b="1" dirty="0"/>
              <a:t> Karthik</a:t>
            </a:r>
          </a:p>
          <a:p>
            <a:endParaRPr lang="en-IN" sz="2900" b="1" dirty="0"/>
          </a:p>
          <a:p>
            <a:r>
              <a:rPr lang="en-IN" sz="2900" b="1" dirty="0"/>
              <a:t>Registration Number: 12212224</a:t>
            </a:r>
          </a:p>
          <a:p>
            <a:endParaRPr lang="en-IN" sz="2900" b="1" dirty="0"/>
          </a:p>
          <a:p>
            <a:r>
              <a:rPr lang="en-IN" sz="2900" b="1" dirty="0"/>
              <a:t>Roll.No:45</a:t>
            </a:r>
          </a:p>
          <a:p>
            <a:endParaRPr lang="en-IN" sz="2900" b="1" dirty="0"/>
          </a:p>
          <a:p>
            <a:r>
              <a:rPr lang="en-IN" sz="2900" b="1" dirty="0"/>
              <a:t>Section:k22UG</a:t>
            </a:r>
          </a:p>
          <a:p>
            <a:endParaRPr lang="en-IN" sz="2900" b="1" dirty="0"/>
          </a:p>
          <a:p>
            <a:r>
              <a:rPr lang="en-IN" sz="2900" b="1" dirty="0"/>
              <a:t>Submission Date: September 2024</a:t>
            </a:r>
            <a:endParaRPr lang="en-IN" dirty="0"/>
          </a:p>
          <a:p>
            <a:endParaRPr lang="en-IN" dirty="0"/>
          </a:p>
        </p:txBody>
      </p:sp>
      <p:grpSp>
        <p:nvGrpSpPr>
          <p:cNvPr id="69" name="Google Shape;560;p39">
            <a:extLst>
              <a:ext uri="{FF2B5EF4-FFF2-40B4-BE49-F238E27FC236}">
                <a16:creationId xmlns:a16="http://schemas.microsoft.com/office/drawing/2014/main" id="{34C8588C-2914-BFB3-33ED-0CBFE45C9CE4}"/>
              </a:ext>
            </a:extLst>
          </p:cNvPr>
          <p:cNvGrpSpPr/>
          <p:nvPr/>
        </p:nvGrpSpPr>
        <p:grpSpPr>
          <a:xfrm>
            <a:off x="91046" y="264178"/>
            <a:ext cx="8635606" cy="7965422"/>
            <a:chOff x="299357" y="956975"/>
            <a:chExt cx="3107245" cy="3299166"/>
          </a:xfrm>
        </p:grpSpPr>
        <p:grpSp>
          <p:nvGrpSpPr>
            <p:cNvPr id="70" name="Google Shape;561;p39">
              <a:extLst>
                <a:ext uri="{FF2B5EF4-FFF2-40B4-BE49-F238E27FC236}">
                  <a16:creationId xmlns:a16="http://schemas.microsoft.com/office/drawing/2014/main" id="{E638E873-930D-C991-E92A-0EF23B94A0E0}"/>
                </a:ext>
              </a:extLst>
            </p:cNvPr>
            <p:cNvGrpSpPr/>
            <p:nvPr/>
          </p:nvGrpSpPr>
          <p:grpSpPr>
            <a:xfrm>
              <a:off x="2494950" y="1297100"/>
              <a:ext cx="65475" cy="397950"/>
              <a:chOff x="2551425" y="1409425"/>
              <a:chExt cx="65475" cy="397950"/>
            </a:xfrm>
          </p:grpSpPr>
          <p:sp>
            <p:nvSpPr>
              <p:cNvPr id="120" name="Google Shape;562;p39">
                <a:extLst>
                  <a:ext uri="{FF2B5EF4-FFF2-40B4-BE49-F238E27FC236}">
                    <a16:creationId xmlns:a16="http://schemas.microsoft.com/office/drawing/2014/main" id="{35C0513D-0AF6-9E3E-BCE3-D9FFAE703A10}"/>
                  </a:ext>
                </a:extLst>
              </p:cNvPr>
              <p:cNvSpPr/>
              <p:nvPr/>
            </p:nvSpPr>
            <p:spPr>
              <a:xfrm>
                <a:off x="2568775" y="1499550"/>
                <a:ext cx="3610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4" extrusionOk="0">
                    <a:moveTo>
                      <a:pt x="621" y="0"/>
                    </a:moveTo>
                    <a:cubicBezTo>
                      <a:pt x="304" y="0"/>
                      <a:pt x="1" y="248"/>
                      <a:pt x="1" y="610"/>
                    </a:cubicBezTo>
                    <a:cubicBezTo>
                      <a:pt x="1" y="949"/>
                      <a:pt x="268" y="1234"/>
                      <a:pt x="607" y="1234"/>
                    </a:cubicBezTo>
                    <a:cubicBezTo>
                      <a:pt x="1159" y="1234"/>
                      <a:pt x="1444" y="575"/>
                      <a:pt x="1052" y="183"/>
                    </a:cubicBezTo>
                    <a:cubicBezTo>
                      <a:pt x="926" y="56"/>
                      <a:pt x="772" y="0"/>
                      <a:pt x="6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1" name="Google Shape;563;p39">
                <a:extLst>
                  <a:ext uri="{FF2B5EF4-FFF2-40B4-BE49-F238E27FC236}">
                    <a16:creationId xmlns:a16="http://schemas.microsoft.com/office/drawing/2014/main" id="{E2953D33-E856-DB07-78D8-FA740FBF465C}"/>
                  </a:ext>
                </a:extLst>
              </p:cNvPr>
              <p:cNvSpPr/>
              <p:nvPr/>
            </p:nvSpPr>
            <p:spPr>
              <a:xfrm>
                <a:off x="2559875" y="1490575"/>
                <a:ext cx="5702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0" extrusionOk="0">
                    <a:moveTo>
                      <a:pt x="984" y="96"/>
                    </a:moveTo>
                    <a:cubicBezTo>
                      <a:pt x="1772" y="96"/>
                      <a:pt x="2169" y="1046"/>
                      <a:pt x="1622" y="1611"/>
                    </a:cubicBezTo>
                    <a:cubicBezTo>
                      <a:pt x="1435" y="1797"/>
                      <a:pt x="1207" y="1880"/>
                      <a:pt x="984" y="1880"/>
                    </a:cubicBezTo>
                    <a:cubicBezTo>
                      <a:pt x="525" y="1880"/>
                      <a:pt x="90" y="1527"/>
                      <a:pt x="90" y="987"/>
                    </a:cubicBezTo>
                    <a:cubicBezTo>
                      <a:pt x="90" y="488"/>
                      <a:pt x="482" y="96"/>
                      <a:pt x="963" y="96"/>
                    </a:cubicBezTo>
                    <a:cubicBezTo>
                      <a:pt x="970" y="96"/>
                      <a:pt x="977" y="96"/>
                      <a:pt x="984" y="96"/>
                    </a:cubicBezTo>
                    <a:close/>
                    <a:moveTo>
                      <a:pt x="979" y="0"/>
                    </a:moveTo>
                    <a:cubicBezTo>
                      <a:pt x="481" y="0"/>
                      <a:pt x="1" y="391"/>
                      <a:pt x="1" y="969"/>
                    </a:cubicBezTo>
                    <a:cubicBezTo>
                      <a:pt x="1" y="1504"/>
                      <a:pt x="428" y="1949"/>
                      <a:pt x="963" y="1949"/>
                    </a:cubicBezTo>
                    <a:cubicBezTo>
                      <a:pt x="1835" y="1949"/>
                      <a:pt x="2281" y="898"/>
                      <a:pt x="1657" y="292"/>
                    </a:cubicBezTo>
                    <a:cubicBezTo>
                      <a:pt x="1461" y="90"/>
                      <a:pt x="1218" y="0"/>
                      <a:pt x="9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2" name="Google Shape;564;p39">
                <a:extLst>
                  <a:ext uri="{FF2B5EF4-FFF2-40B4-BE49-F238E27FC236}">
                    <a16:creationId xmlns:a16="http://schemas.microsoft.com/office/drawing/2014/main" id="{09F628F2-0B55-D031-A4BF-740218E1D48F}"/>
                  </a:ext>
                </a:extLst>
              </p:cNvPr>
              <p:cNvSpPr/>
              <p:nvPr/>
            </p:nvSpPr>
            <p:spPr>
              <a:xfrm>
                <a:off x="2568775" y="1418400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0"/>
                    </a:moveTo>
                    <a:cubicBezTo>
                      <a:pt x="299" y="0"/>
                      <a:pt x="1" y="243"/>
                      <a:pt x="1" y="614"/>
                    </a:cubicBezTo>
                    <a:cubicBezTo>
                      <a:pt x="1" y="952"/>
                      <a:pt x="268" y="1220"/>
                      <a:pt x="607" y="1238"/>
                    </a:cubicBezTo>
                    <a:cubicBezTo>
                      <a:pt x="1159" y="1238"/>
                      <a:pt x="1444" y="578"/>
                      <a:pt x="1052" y="186"/>
                    </a:cubicBezTo>
                    <a:cubicBezTo>
                      <a:pt x="923" y="58"/>
                      <a:pt x="766" y="0"/>
                      <a:pt x="6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3" name="Google Shape;565;p39">
                <a:extLst>
                  <a:ext uri="{FF2B5EF4-FFF2-40B4-BE49-F238E27FC236}">
                    <a16:creationId xmlns:a16="http://schemas.microsoft.com/office/drawing/2014/main" id="{EE800040-0A82-0D58-2A77-06A462F528F8}"/>
                  </a:ext>
                </a:extLst>
              </p:cNvPr>
              <p:cNvSpPr/>
              <p:nvPr/>
            </p:nvSpPr>
            <p:spPr>
              <a:xfrm>
                <a:off x="2559875" y="1409425"/>
                <a:ext cx="5690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1936" extrusionOk="0">
                    <a:moveTo>
                      <a:pt x="984" y="100"/>
                    </a:moveTo>
                    <a:cubicBezTo>
                      <a:pt x="1772" y="100"/>
                      <a:pt x="2169" y="1049"/>
                      <a:pt x="1604" y="1614"/>
                    </a:cubicBezTo>
                    <a:cubicBezTo>
                      <a:pt x="1426" y="1798"/>
                      <a:pt x="1204" y="1880"/>
                      <a:pt x="985" y="1880"/>
                    </a:cubicBezTo>
                    <a:cubicBezTo>
                      <a:pt x="524" y="1880"/>
                      <a:pt x="78" y="1517"/>
                      <a:pt x="90" y="973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0"/>
                    </a:moveTo>
                    <a:cubicBezTo>
                      <a:pt x="476" y="0"/>
                      <a:pt x="1" y="386"/>
                      <a:pt x="1" y="973"/>
                    </a:cubicBezTo>
                    <a:cubicBezTo>
                      <a:pt x="1" y="1507"/>
                      <a:pt x="428" y="1935"/>
                      <a:pt x="963" y="1935"/>
                    </a:cubicBezTo>
                    <a:cubicBezTo>
                      <a:pt x="970" y="1935"/>
                      <a:pt x="977" y="1935"/>
                      <a:pt x="984" y="1935"/>
                    </a:cubicBezTo>
                    <a:cubicBezTo>
                      <a:pt x="1843" y="1935"/>
                      <a:pt x="2276" y="897"/>
                      <a:pt x="1657" y="296"/>
                    </a:cubicBezTo>
                    <a:cubicBezTo>
                      <a:pt x="1459" y="92"/>
                      <a:pt x="1213" y="0"/>
                      <a:pt x="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4" name="Google Shape;566;p39">
                <a:extLst>
                  <a:ext uri="{FF2B5EF4-FFF2-40B4-BE49-F238E27FC236}">
                    <a16:creationId xmlns:a16="http://schemas.microsoft.com/office/drawing/2014/main" id="{2ED02926-0E7A-610E-32B3-776A66D14C58}"/>
                  </a:ext>
                </a:extLst>
              </p:cNvPr>
              <p:cNvSpPr/>
              <p:nvPr/>
            </p:nvSpPr>
            <p:spPr>
              <a:xfrm>
                <a:off x="2568775" y="1588075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1"/>
                    </a:moveTo>
                    <a:cubicBezTo>
                      <a:pt x="299" y="1"/>
                      <a:pt x="1" y="243"/>
                      <a:pt x="1" y="614"/>
                    </a:cubicBezTo>
                    <a:cubicBezTo>
                      <a:pt x="1" y="953"/>
                      <a:pt x="268" y="1220"/>
                      <a:pt x="607" y="1238"/>
                    </a:cubicBezTo>
                    <a:cubicBezTo>
                      <a:pt x="1159" y="1238"/>
                      <a:pt x="1444" y="579"/>
                      <a:pt x="1052" y="187"/>
                    </a:cubicBezTo>
                    <a:cubicBezTo>
                      <a:pt x="923" y="58"/>
                      <a:pt x="766" y="1"/>
                      <a:pt x="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5" name="Google Shape;567;p39">
                <a:extLst>
                  <a:ext uri="{FF2B5EF4-FFF2-40B4-BE49-F238E27FC236}">
                    <a16:creationId xmlns:a16="http://schemas.microsoft.com/office/drawing/2014/main" id="{A0EC846F-8D04-F3D8-47B8-4EFC8D74A547}"/>
                  </a:ext>
                </a:extLst>
              </p:cNvPr>
              <p:cNvSpPr/>
              <p:nvPr/>
            </p:nvSpPr>
            <p:spPr>
              <a:xfrm>
                <a:off x="2559875" y="1579100"/>
                <a:ext cx="570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4" extrusionOk="0">
                    <a:moveTo>
                      <a:pt x="984" y="100"/>
                    </a:moveTo>
                    <a:cubicBezTo>
                      <a:pt x="1772" y="100"/>
                      <a:pt x="2169" y="1050"/>
                      <a:pt x="1622" y="1615"/>
                    </a:cubicBezTo>
                    <a:cubicBezTo>
                      <a:pt x="1438" y="1793"/>
                      <a:pt x="1213" y="1873"/>
                      <a:pt x="992" y="1873"/>
                    </a:cubicBezTo>
                    <a:cubicBezTo>
                      <a:pt x="531" y="1873"/>
                      <a:pt x="90" y="1522"/>
                      <a:pt x="90" y="991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1"/>
                    </a:moveTo>
                    <a:cubicBezTo>
                      <a:pt x="476" y="1"/>
                      <a:pt x="1" y="386"/>
                      <a:pt x="1" y="973"/>
                    </a:cubicBezTo>
                    <a:cubicBezTo>
                      <a:pt x="1" y="1508"/>
                      <a:pt x="428" y="1935"/>
                      <a:pt x="963" y="1953"/>
                    </a:cubicBezTo>
                    <a:cubicBezTo>
                      <a:pt x="1835" y="1953"/>
                      <a:pt x="2281" y="902"/>
                      <a:pt x="1657" y="296"/>
                    </a:cubicBezTo>
                    <a:cubicBezTo>
                      <a:pt x="1459" y="92"/>
                      <a:pt x="1213" y="1"/>
                      <a:pt x="9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6" name="Google Shape;568;p39">
                <a:extLst>
                  <a:ext uri="{FF2B5EF4-FFF2-40B4-BE49-F238E27FC236}">
                    <a16:creationId xmlns:a16="http://schemas.microsoft.com/office/drawing/2014/main" id="{3D6B9E23-4075-0718-31F2-09C5FF94EDF5}"/>
                  </a:ext>
                </a:extLst>
              </p:cNvPr>
              <p:cNvSpPr/>
              <p:nvPr/>
            </p:nvSpPr>
            <p:spPr>
              <a:xfrm>
                <a:off x="2563450" y="1679125"/>
                <a:ext cx="356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8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3" y="1180"/>
                      <a:pt x="660" y="1238"/>
                      <a:pt x="813" y="1238"/>
                    </a:cubicBezTo>
                    <a:cubicBezTo>
                      <a:pt x="1127" y="1238"/>
                      <a:pt x="1425" y="995"/>
                      <a:pt x="1425" y="624"/>
                    </a:cubicBezTo>
                    <a:cubicBezTo>
                      <a:pt x="1425" y="286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7" name="Google Shape;569;p39">
                <a:extLst>
                  <a:ext uri="{FF2B5EF4-FFF2-40B4-BE49-F238E27FC236}">
                    <a16:creationId xmlns:a16="http://schemas.microsoft.com/office/drawing/2014/main" id="{2A089AC1-746D-E377-6710-02C0D2EC15B3}"/>
                  </a:ext>
                </a:extLst>
              </p:cNvPr>
              <p:cNvSpPr/>
              <p:nvPr/>
            </p:nvSpPr>
            <p:spPr>
              <a:xfrm>
                <a:off x="2551425" y="1670225"/>
                <a:ext cx="565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50" extrusionOk="0">
                    <a:moveTo>
                      <a:pt x="1278" y="73"/>
                    </a:moveTo>
                    <a:cubicBezTo>
                      <a:pt x="1739" y="73"/>
                      <a:pt x="2186" y="437"/>
                      <a:pt x="2173" y="980"/>
                    </a:cubicBezTo>
                    <a:cubicBezTo>
                      <a:pt x="2173" y="1461"/>
                      <a:pt x="1782" y="1853"/>
                      <a:pt x="1301" y="1853"/>
                    </a:cubicBez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37" y="155"/>
                      <a:pt x="1059" y="73"/>
                      <a:pt x="1278" y="73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51"/>
                      <a:pt x="606" y="1657"/>
                    </a:cubicBezTo>
                    <a:cubicBezTo>
                      <a:pt x="802" y="1859"/>
                      <a:pt x="1045" y="1949"/>
                      <a:pt x="1284" y="1949"/>
                    </a:cubicBezTo>
                    <a:cubicBezTo>
                      <a:pt x="1782" y="1949"/>
                      <a:pt x="2263" y="1558"/>
                      <a:pt x="2263" y="980"/>
                    </a:cubicBezTo>
                    <a:cubicBezTo>
                      <a:pt x="2263" y="446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8" name="Google Shape;570;p39">
                <a:extLst>
                  <a:ext uri="{FF2B5EF4-FFF2-40B4-BE49-F238E27FC236}">
                    <a16:creationId xmlns:a16="http://schemas.microsoft.com/office/drawing/2014/main" id="{3A9338A8-FE50-CD41-B190-473AD3632EB0}"/>
                  </a:ext>
                </a:extLst>
              </p:cNvPr>
              <p:cNvSpPr/>
              <p:nvPr/>
            </p:nvSpPr>
            <p:spPr>
              <a:xfrm>
                <a:off x="2563450" y="1767750"/>
                <a:ext cx="3565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4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0" y="1177"/>
                      <a:pt x="653" y="1234"/>
                      <a:pt x="803" y="1234"/>
                    </a:cubicBezTo>
                    <a:cubicBezTo>
                      <a:pt x="1121" y="1234"/>
                      <a:pt x="1425" y="982"/>
                      <a:pt x="1425" y="606"/>
                    </a:cubicBezTo>
                    <a:cubicBezTo>
                      <a:pt x="1425" y="268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9" name="Google Shape;571;p39">
                <a:extLst>
                  <a:ext uri="{FF2B5EF4-FFF2-40B4-BE49-F238E27FC236}">
                    <a16:creationId xmlns:a16="http://schemas.microsoft.com/office/drawing/2014/main" id="{480AB3EF-6EBA-799B-9CCA-8E3AA2DDDD60}"/>
                  </a:ext>
                </a:extLst>
              </p:cNvPr>
              <p:cNvSpPr/>
              <p:nvPr/>
            </p:nvSpPr>
            <p:spPr>
              <a:xfrm>
                <a:off x="2551425" y="1758850"/>
                <a:ext cx="5657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41" extrusionOk="0">
                    <a:moveTo>
                      <a:pt x="1284" y="69"/>
                    </a:moveTo>
                    <a:cubicBezTo>
                      <a:pt x="1738" y="69"/>
                      <a:pt x="2173" y="423"/>
                      <a:pt x="2173" y="962"/>
                    </a:cubicBezTo>
                    <a:cubicBezTo>
                      <a:pt x="2191" y="1461"/>
                      <a:pt x="1799" y="1853"/>
                      <a:pt x="1301" y="1871"/>
                    </a:cubicBezTo>
                    <a:lnTo>
                      <a:pt x="1301" y="1853"/>
                    </a:ln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40" y="153"/>
                      <a:pt x="1064" y="69"/>
                      <a:pt x="1284" y="69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34"/>
                      <a:pt x="606" y="1657"/>
                    </a:cubicBezTo>
                    <a:cubicBezTo>
                      <a:pt x="801" y="1853"/>
                      <a:pt x="1043" y="1941"/>
                      <a:pt x="1281" y="1941"/>
                    </a:cubicBezTo>
                    <a:cubicBezTo>
                      <a:pt x="1780" y="1941"/>
                      <a:pt x="2263" y="1554"/>
                      <a:pt x="2263" y="962"/>
                    </a:cubicBezTo>
                    <a:cubicBezTo>
                      <a:pt x="2263" y="428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71" name="Google Shape;572;p39">
              <a:extLst>
                <a:ext uri="{FF2B5EF4-FFF2-40B4-BE49-F238E27FC236}">
                  <a16:creationId xmlns:a16="http://schemas.microsoft.com/office/drawing/2014/main" id="{D8783DF6-886B-A7F0-7A35-4D5510EE00FE}"/>
                </a:ext>
              </a:extLst>
            </p:cNvPr>
            <p:cNvGrpSpPr/>
            <p:nvPr/>
          </p:nvGrpSpPr>
          <p:grpSpPr>
            <a:xfrm>
              <a:off x="901100" y="956975"/>
              <a:ext cx="472550" cy="202200"/>
              <a:chOff x="1441900" y="2926313"/>
              <a:chExt cx="472550" cy="202200"/>
            </a:xfrm>
          </p:grpSpPr>
          <p:sp>
            <p:nvSpPr>
              <p:cNvPr id="115" name="Google Shape;573;p39">
                <a:extLst>
                  <a:ext uri="{FF2B5EF4-FFF2-40B4-BE49-F238E27FC236}">
                    <a16:creationId xmlns:a16="http://schemas.microsoft.com/office/drawing/2014/main" id="{2A281057-6BC7-1631-DEA5-D58983E39065}"/>
                  </a:ext>
                </a:extLst>
              </p:cNvPr>
              <p:cNvSpPr/>
              <p:nvPr/>
            </p:nvSpPr>
            <p:spPr>
              <a:xfrm>
                <a:off x="1441900" y="2926313"/>
                <a:ext cx="285500" cy="202200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88" fill="none" extrusionOk="0">
                    <a:moveTo>
                      <a:pt x="11420" y="0"/>
                    </a:moveTo>
                    <a:cubicBezTo>
                      <a:pt x="9140" y="0"/>
                      <a:pt x="7180" y="1639"/>
                      <a:pt x="6753" y="3884"/>
                    </a:cubicBezTo>
                    <a:cubicBezTo>
                      <a:pt x="5025" y="3403"/>
                      <a:pt x="3243" y="4436"/>
                      <a:pt x="2780" y="6164"/>
                    </a:cubicBezTo>
                    <a:cubicBezTo>
                      <a:pt x="1462" y="5594"/>
                      <a:pt x="1" y="6645"/>
                      <a:pt x="126" y="8088"/>
                    </a:cubicBezTo>
                    <a:lnTo>
                      <a:pt x="2994" y="80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Google Shape;574;p39">
                <a:extLst>
                  <a:ext uri="{FF2B5EF4-FFF2-40B4-BE49-F238E27FC236}">
                    <a16:creationId xmlns:a16="http://schemas.microsoft.com/office/drawing/2014/main" id="{FECF25CD-6308-4437-4791-568907401BEB}"/>
                  </a:ext>
                </a:extLst>
              </p:cNvPr>
              <p:cNvSpPr/>
              <p:nvPr/>
            </p:nvSpPr>
            <p:spPr>
              <a:xfrm>
                <a:off x="1752325" y="2926313"/>
                <a:ext cx="356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535" fill="none" extrusionOk="0">
                    <a:moveTo>
                      <a:pt x="0" y="0"/>
                    </a:moveTo>
                    <a:cubicBezTo>
                      <a:pt x="0" y="0"/>
                      <a:pt x="998" y="107"/>
                      <a:pt x="1426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Google Shape;575;p39">
                <a:extLst>
                  <a:ext uri="{FF2B5EF4-FFF2-40B4-BE49-F238E27FC236}">
                    <a16:creationId xmlns:a16="http://schemas.microsoft.com/office/drawing/2014/main" id="{D8C86451-94E0-3680-EF43-9E2A3FA531FF}"/>
                  </a:ext>
                </a:extLst>
              </p:cNvPr>
              <p:cNvSpPr/>
              <p:nvPr/>
            </p:nvSpPr>
            <p:spPr>
              <a:xfrm>
                <a:off x="1540325" y="3127613"/>
                <a:ext cx="248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924" h="1" fill="none" extrusionOk="0">
                    <a:moveTo>
                      <a:pt x="1" y="0"/>
                    </a:moveTo>
                    <a:lnTo>
                      <a:pt x="992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Google Shape;576;p39">
                <a:extLst>
                  <a:ext uri="{FF2B5EF4-FFF2-40B4-BE49-F238E27FC236}">
                    <a16:creationId xmlns:a16="http://schemas.microsoft.com/office/drawing/2014/main" id="{F6968916-F7B0-84F6-A358-B95305633F6F}"/>
                  </a:ext>
                </a:extLst>
              </p:cNvPr>
              <p:cNvSpPr/>
              <p:nvPr/>
            </p:nvSpPr>
            <p:spPr>
              <a:xfrm>
                <a:off x="1540325" y="3040313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586" y="1"/>
                    </a:moveTo>
                    <a:cubicBezTo>
                      <a:pt x="1586" y="1"/>
                      <a:pt x="428" y="108"/>
                      <a:pt x="1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Google Shape;577;p39">
                <a:extLst>
                  <a:ext uri="{FF2B5EF4-FFF2-40B4-BE49-F238E27FC236}">
                    <a16:creationId xmlns:a16="http://schemas.microsoft.com/office/drawing/2014/main" id="{8330CB50-0C05-0DE0-8B1E-1CF52B1E53D2}"/>
                  </a:ext>
                </a:extLst>
              </p:cNvPr>
              <p:cNvSpPr/>
              <p:nvPr/>
            </p:nvSpPr>
            <p:spPr>
              <a:xfrm>
                <a:off x="1829375" y="3002013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0" y="357"/>
                    </a:moveTo>
                    <a:cubicBezTo>
                      <a:pt x="0" y="357"/>
                      <a:pt x="2102" y="1"/>
                      <a:pt x="3403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72" name="Google Shape;578;p39">
              <a:extLst>
                <a:ext uri="{FF2B5EF4-FFF2-40B4-BE49-F238E27FC236}">
                  <a16:creationId xmlns:a16="http://schemas.microsoft.com/office/drawing/2014/main" id="{6520FB05-6D6F-3798-ECC5-F0553891EBB9}"/>
                </a:ext>
              </a:extLst>
            </p:cNvPr>
            <p:cNvGrpSpPr/>
            <p:nvPr/>
          </p:nvGrpSpPr>
          <p:grpSpPr>
            <a:xfrm>
              <a:off x="1280200" y="1078550"/>
              <a:ext cx="1043050" cy="1488400"/>
              <a:chOff x="910475" y="761863"/>
              <a:chExt cx="1043050" cy="1488400"/>
            </a:xfrm>
          </p:grpSpPr>
          <p:sp>
            <p:nvSpPr>
              <p:cNvPr id="104" name="Google Shape;579;p39">
                <a:extLst>
                  <a:ext uri="{FF2B5EF4-FFF2-40B4-BE49-F238E27FC236}">
                    <a16:creationId xmlns:a16="http://schemas.microsoft.com/office/drawing/2014/main" id="{66AD4663-69FA-127F-BAA2-647D7723DA94}"/>
                  </a:ext>
                </a:extLst>
              </p:cNvPr>
              <p:cNvSpPr/>
              <p:nvPr/>
            </p:nvSpPr>
            <p:spPr>
              <a:xfrm>
                <a:off x="910475" y="761863"/>
                <a:ext cx="1043050" cy="1488400"/>
              </a:xfrm>
              <a:custGeom>
                <a:avLst/>
                <a:gdLst/>
                <a:ahLst/>
                <a:cxnLst/>
                <a:rect l="l" t="t" r="r" b="b"/>
                <a:pathLst>
                  <a:path w="41722" h="59536" fill="none" extrusionOk="0">
                    <a:moveTo>
                      <a:pt x="41722" y="8159"/>
                    </a:moveTo>
                    <a:lnTo>
                      <a:pt x="41722" y="57914"/>
                    </a:lnTo>
                    <a:cubicBezTo>
                      <a:pt x="41722" y="58805"/>
                      <a:pt x="40991" y="59536"/>
                      <a:pt x="40101" y="59536"/>
                    </a:cubicBezTo>
                    <a:lnTo>
                      <a:pt x="1622" y="59536"/>
                    </a:lnTo>
                    <a:cubicBezTo>
                      <a:pt x="731" y="59536"/>
                      <a:pt x="1" y="58805"/>
                      <a:pt x="1" y="57914"/>
                    </a:cubicBezTo>
                    <a:lnTo>
                      <a:pt x="1" y="1621"/>
                    </a:lnTo>
                    <a:cubicBezTo>
                      <a:pt x="1" y="730"/>
                      <a:pt x="731" y="0"/>
                      <a:pt x="1622" y="0"/>
                    </a:cubicBezTo>
                    <a:lnTo>
                      <a:pt x="325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5" name="Google Shape;580;p39">
                <a:extLst>
                  <a:ext uri="{FF2B5EF4-FFF2-40B4-BE49-F238E27FC236}">
                    <a16:creationId xmlns:a16="http://schemas.microsoft.com/office/drawing/2014/main" id="{4833956D-3EB4-BEA3-5EAD-2DC2E23E0485}"/>
                  </a:ext>
                </a:extLst>
              </p:cNvPr>
              <p:cNvSpPr/>
              <p:nvPr/>
            </p:nvSpPr>
            <p:spPr>
              <a:xfrm>
                <a:off x="1723250" y="761863"/>
                <a:ext cx="224500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8249" fill="none" extrusionOk="0">
                    <a:moveTo>
                      <a:pt x="1" y="0"/>
                    </a:moveTo>
                    <a:lnTo>
                      <a:pt x="1" y="6645"/>
                    </a:lnTo>
                    <a:cubicBezTo>
                      <a:pt x="1" y="7518"/>
                      <a:pt x="713" y="8248"/>
                      <a:pt x="1604" y="8248"/>
                    </a:cubicBezTo>
                    <a:lnTo>
                      <a:pt x="8979" y="82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6" name="Google Shape;581;p39">
                <a:extLst>
                  <a:ext uri="{FF2B5EF4-FFF2-40B4-BE49-F238E27FC236}">
                    <a16:creationId xmlns:a16="http://schemas.microsoft.com/office/drawing/2014/main" id="{99EA4A48-1CB9-A59C-77BB-2435A4697D86}"/>
                  </a:ext>
                </a:extLst>
              </p:cNvPr>
              <p:cNvSpPr/>
              <p:nvPr/>
            </p:nvSpPr>
            <p:spPr>
              <a:xfrm>
                <a:off x="1051650" y="10624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7" name="Google Shape;582;p39">
                <a:extLst>
                  <a:ext uri="{FF2B5EF4-FFF2-40B4-BE49-F238E27FC236}">
                    <a16:creationId xmlns:a16="http://schemas.microsoft.com/office/drawing/2014/main" id="{3085F42E-D7D1-5239-29C7-F5D31011C42C}"/>
                  </a:ext>
                </a:extLst>
              </p:cNvPr>
              <p:cNvSpPr/>
              <p:nvPr/>
            </p:nvSpPr>
            <p:spPr>
              <a:xfrm>
                <a:off x="1051650" y="11626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8" name="Google Shape;583;p39">
                <a:extLst>
                  <a:ext uri="{FF2B5EF4-FFF2-40B4-BE49-F238E27FC236}">
                    <a16:creationId xmlns:a16="http://schemas.microsoft.com/office/drawing/2014/main" id="{3B7A1D0B-1153-0361-3DCE-4C05599A66A5}"/>
                  </a:ext>
                </a:extLst>
              </p:cNvPr>
              <p:cNvSpPr/>
              <p:nvPr/>
            </p:nvSpPr>
            <p:spPr>
              <a:xfrm>
                <a:off x="1051650" y="1262888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9" name="Google Shape;584;p39">
                <a:extLst>
                  <a:ext uri="{FF2B5EF4-FFF2-40B4-BE49-F238E27FC236}">
                    <a16:creationId xmlns:a16="http://schemas.microsoft.com/office/drawing/2014/main" id="{1666815F-896F-AF24-7477-B6DB5D453C92}"/>
                  </a:ext>
                </a:extLst>
              </p:cNvPr>
              <p:cNvSpPr/>
              <p:nvPr/>
            </p:nvSpPr>
            <p:spPr>
              <a:xfrm>
                <a:off x="1051650" y="13630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0" name="Google Shape;585;p39">
                <a:extLst>
                  <a:ext uri="{FF2B5EF4-FFF2-40B4-BE49-F238E27FC236}">
                    <a16:creationId xmlns:a16="http://schemas.microsoft.com/office/drawing/2014/main" id="{E441DD6E-3C09-B582-7818-E8876E9DD982}"/>
                  </a:ext>
                </a:extLst>
              </p:cNvPr>
              <p:cNvSpPr/>
              <p:nvPr/>
            </p:nvSpPr>
            <p:spPr>
              <a:xfrm>
                <a:off x="1051650" y="14632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1" name="Google Shape;586;p39">
                <a:extLst>
                  <a:ext uri="{FF2B5EF4-FFF2-40B4-BE49-F238E27FC236}">
                    <a16:creationId xmlns:a16="http://schemas.microsoft.com/office/drawing/2014/main" id="{244CDEFA-6CE7-3505-FDE4-BDB811D48A81}"/>
                  </a:ext>
                </a:extLst>
              </p:cNvPr>
              <p:cNvSpPr/>
              <p:nvPr/>
            </p:nvSpPr>
            <p:spPr>
              <a:xfrm>
                <a:off x="1051650" y="15634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2" name="Google Shape;587;p39">
                <a:extLst>
                  <a:ext uri="{FF2B5EF4-FFF2-40B4-BE49-F238E27FC236}">
                    <a16:creationId xmlns:a16="http://schemas.microsoft.com/office/drawing/2014/main" id="{D93069B6-8419-47AD-BAE5-5C7300D16D61}"/>
                  </a:ext>
                </a:extLst>
              </p:cNvPr>
              <p:cNvSpPr/>
              <p:nvPr/>
            </p:nvSpPr>
            <p:spPr>
              <a:xfrm>
                <a:off x="1051650" y="1663713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3" name="Google Shape;588;p39">
                <a:extLst>
                  <a:ext uri="{FF2B5EF4-FFF2-40B4-BE49-F238E27FC236}">
                    <a16:creationId xmlns:a16="http://schemas.microsoft.com/office/drawing/2014/main" id="{8885EA7E-A712-1DD1-CF9B-602A5C0FEF06}"/>
                  </a:ext>
                </a:extLst>
              </p:cNvPr>
              <p:cNvSpPr/>
              <p:nvPr/>
            </p:nvSpPr>
            <p:spPr>
              <a:xfrm>
                <a:off x="1051650" y="1782613"/>
                <a:ext cx="3153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2614" h="892" fill="none" extrusionOk="0">
                    <a:moveTo>
                      <a:pt x="1" y="1"/>
                    </a:moveTo>
                    <a:lnTo>
                      <a:pt x="12613" y="1"/>
                    </a:lnTo>
                    <a:lnTo>
                      <a:pt x="12613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4" name="Google Shape;589;p39">
                <a:extLst>
                  <a:ext uri="{FF2B5EF4-FFF2-40B4-BE49-F238E27FC236}">
                    <a16:creationId xmlns:a16="http://schemas.microsoft.com/office/drawing/2014/main" id="{2D5614A1-FC20-16F4-E620-D978FED0465B}"/>
                  </a:ext>
                </a:extLst>
              </p:cNvPr>
              <p:cNvSpPr/>
              <p:nvPr/>
            </p:nvSpPr>
            <p:spPr>
              <a:xfrm>
                <a:off x="1051650" y="1990163"/>
                <a:ext cx="39327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5731" fill="none" extrusionOk="0">
                    <a:moveTo>
                      <a:pt x="1" y="0"/>
                    </a:moveTo>
                    <a:lnTo>
                      <a:pt x="1573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73" name="Google Shape;590;p39">
              <a:extLst>
                <a:ext uri="{FF2B5EF4-FFF2-40B4-BE49-F238E27FC236}">
                  <a16:creationId xmlns:a16="http://schemas.microsoft.com/office/drawing/2014/main" id="{EF7F74C2-E95C-1D17-BFE5-CD8C7BAB299A}"/>
                </a:ext>
              </a:extLst>
            </p:cNvPr>
            <p:cNvGrpSpPr/>
            <p:nvPr/>
          </p:nvGrpSpPr>
          <p:grpSpPr>
            <a:xfrm>
              <a:off x="1941575" y="2024713"/>
              <a:ext cx="875600" cy="1088925"/>
              <a:chOff x="5962175" y="478150"/>
              <a:chExt cx="875600" cy="1088925"/>
            </a:xfrm>
          </p:grpSpPr>
          <p:sp>
            <p:nvSpPr>
              <p:cNvPr id="99" name="Google Shape;591;p39">
                <a:extLst>
                  <a:ext uri="{FF2B5EF4-FFF2-40B4-BE49-F238E27FC236}">
                    <a16:creationId xmlns:a16="http://schemas.microsoft.com/office/drawing/2014/main" id="{7C672F30-82CB-06F6-FFB0-5BCCD58D41C4}"/>
                  </a:ext>
                </a:extLst>
              </p:cNvPr>
              <p:cNvSpPr/>
              <p:nvPr/>
            </p:nvSpPr>
            <p:spPr>
              <a:xfrm>
                <a:off x="6095350" y="582825"/>
                <a:ext cx="504600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20184" h="20184" extrusionOk="0">
                    <a:moveTo>
                      <a:pt x="10083" y="0"/>
                    </a:moveTo>
                    <a:lnTo>
                      <a:pt x="10083" y="0"/>
                    </a:lnTo>
                    <a:cubicBezTo>
                      <a:pt x="15659" y="18"/>
                      <a:pt x="20166" y="4525"/>
                      <a:pt x="20184" y="10101"/>
                    </a:cubicBezTo>
                    <a:lnTo>
                      <a:pt x="20184" y="10101"/>
                    </a:lnTo>
                    <a:cubicBezTo>
                      <a:pt x="20166" y="15659"/>
                      <a:pt x="15659" y="20166"/>
                      <a:pt x="10083" y="20184"/>
                    </a:cubicBezTo>
                    <a:lnTo>
                      <a:pt x="10083" y="20184"/>
                    </a:lnTo>
                    <a:cubicBezTo>
                      <a:pt x="4525" y="20166"/>
                      <a:pt x="0" y="15659"/>
                      <a:pt x="0" y="10101"/>
                    </a:cubicBezTo>
                    <a:lnTo>
                      <a:pt x="0" y="10101"/>
                    </a:lnTo>
                    <a:cubicBezTo>
                      <a:pt x="0" y="4525"/>
                      <a:pt x="4525" y="18"/>
                      <a:pt x="1008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0" name="Google Shape;592;p39">
                <a:extLst>
                  <a:ext uri="{FF2B5EF4-FFF2-40B4-BE49-F238E27FC236}">
                    <a16:creationId xmlns:a16="http://schemas.microsoft.com/office/drawing/2014/main" id="{907BBA60-FB2F-D7D4-6820-CE00AC4B3DA3}"/>
                  </a:ext>
                </a:extLst>
              </p:cNvPr>
              <p:cNvSpPr/>
              <p:nvPr/>
            </p:nvSpPr>
            <p:spPr>
              <a:xfrm>
                <a:off x="6501075" y="1086075"/>
                <a:ext cx="1456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5826" h="7465" extrusionOk="0">
                    <a:moveTo>
                      <a:pt x="0" y="1176"/>
                    </a:moveTo>
                    <a:lnTo>
                      <a:pt x="1888" y="0"/>
                    </a:lnTo>
                    <a:lnTo>
                      <a:pt x="5825" y="6289"/>
                    </a:lnTo>
                    <a:lnTo>
                      <a:pt x="3937" y="74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1" name="Google Shape;593;p39">
                <a:extLst>
                  <a:ext uri="{FF2B5EF4-FFF2-40B4-BE49-F238E27FC236}">
                    <a16:creationId xmlns:a16="http://schemas.microsoft.com/office/drawing/2014/main" id="{36BC1772-8251-AC24-39EA-BF6BC59ADC76}"/>
                  </a:ext>
                </a:extLst>
              </p:cNvPr>
              <p:cNvSpPr/>
              <p:nvPr/>
            </p:nvSpPr>
            <p:spPr>
              <a:xfrm>
                <a:off x="5962175" y="478150"/>
                <a:ext cx="742450" cy="742000"/>
              </a:xfrm>
              <a:custGeom>
                <a:avLst/>
                <a:gdLst/>
                <a:ahLst/>
                <a:cxnLst/>
                <a:rect l="l" t="t" r="r" b="b"/>
                <a:pathLst>
                  <a:path w="29698" h="29680" extrusionOk="0">
                    <a:moveTo>
                      <a:pt x="15410" y="1"/>
                    </a:moveTo>
                    <a:cubicBezTo>
                      <a:pt x="9638" y="1"/>
                      <a:pt x="4419" y="3475"/>
                      <a:pt x="2210" y="8819"/>
                    </a:cubicBezTo>
                    <a:cubicBezTo>
                      <a:pt x="1" y="14146"/>
                      <a:pt x="1230" y="20291"/>
                      <a:pt x="5309" y="24371"/>
                    </a:cubicBezTo>
                    <a:cubicBezTo>
                      <a:pt x="9389" y="28468"/>
                      <a:pt x="15535" y="29680"/>
                      <a:pt x="20879" y="27471"/>
                    </a:cubicBezTo>
                    <a:cubicBezTo>
                      <a:pt x="26206" y="25262"/>
                      <a:pt x="29697" y="20060"/>
                      <a:pt x="29697" y="14288"/>
                    </a:cubicBezTo>
                    <a:cubicBezTo>
                      <a:pt x="29697" y="6396"/>
                      <a:pt x="23302" y="1"/>
                      <a:pt x="15410" y="1"/>
                    </a:cubicBezTo>
                    <a:close/>
                    <a:moveTo>
                      <a:pt x="15410" y="24068"/>
                    </a:moveTo>
                    <a:cubicBezTo>
                      <a:pt x="11455" y="24068"/>
                      <a:pt x="7875" y="21681"/>
                      <a:pt x="6360" y="18029"/>
                    </a:cubicBezTo>
                    <a:cubicBezTo>
                      <a:pt x="4846" y="14359"/>
                      <a:pt x="5684" y="10155"/>
                      <a:pt x="8480" y="7358"/>
                    </a:cubicBezTo>
                    <a:cubicBezTo>
                      <a:pt x="11277" y="4544"/>
                      <a:pt x="15499" y="3706"/>
                      <a:pt x="19151" y="5221"/>
                    </a:cubicBezTo>
                    <a:cubicBezTo>
                      <a:pt x="22821" y="6735"/>
                      <a:pt x="25208" y="10315"/>
                      <a:pt x="25208" y="14270"/>
                    </a:cubicBezTo>
                    <a:cubicBezTo>
                      <a:pt x="25208" y="19686"/>
                      <a:pt x="20826" y="24068"/>
                      <a:pt x="15410" y="240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2" name="Google Shape;594;p39">
                <a:extLst>
                  <a:ext uri="{FF2B5EF4-FFF2-40B4-BE49-F238E27FC236}">
                    <a16:creationId xmlns:a16="http://schemas.microsoft.com/office/drawing/2014/main" id="{0220A6B7-3837-C2A4-BD11-8F77FB57166F}"/>
                  </a:ext>
                </a:extLst>
              </p:cNvPr>
              <p:cNvSpPr/>
              <p:nvPr/>
            </p:nvSpPr>
            <p:spPr>
              <a:xfrm>
                <a:off x="6581675" y="1224575"/>
                <a:ext cx="256100" cy="342500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13700" extrusionOk="0">
                    <a:moveTo>
                      <a:pt x="9086" y="13148"/>
                    </a:moveTo>
                    <a:lnTo>
                      <a:pt x="9086" y="13148"/>
                    </a:lnTo>
                    <a:cubicBezTo>
                      <a:pt x="8177" y="13700"/>
                      <a:pt x="6984" y="13433"/>
                      <a:pt x="6414" y="12542"/>
                    </a:cubicBezTo>
                    <a:lnTo>
                      <a:pt x="571" y="3243"/>
                    </a:lnTo>
                    <a:cubicBezTo>
                      <a:pt x="1" y="2334"/>
                      <a:pt x="286" y="1141"/>
                      <a:pt x="1194" y="571"/>
                    </a:cubicBezTo>
                    <a:lnTo>
                      <a:pt x="1194" y="571"/>
                    </a:lnTo>
                    <a:cubicBezTo>
                      <a:pt x="2085" y="1"/>
                      <a:pt x="3278" y="286"/>
                      <a:pt x="3848" y="1176"/>
                    </a:cubicBezTo>
                    <a:lnTo>
                      <a:pt x="9692" y="10476"/>
                    </a:lnTo>
                    <a:cubicBezTo>
                      <a:pt x="10244" y="11384"/>
                      <a:pt x="9977" y="12578"/>
                      <a:pt x="9086" y="131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3" name="Google Shape;595;p39">
                <a:extLst>
                  <a:ext uri="{FF2B5EF4-FFF2-40B4-BE49-F238E27FC236}">
                    <a16:creationId xmlns:a16="http://schemas.microsoft.com/office/drawing/2014/main" id="{EB66E2FA-CCB6-697C-AB6C-296273FF49AC}"/>
                  </a:ext>
                </a:extLst>
              </p:cNvPr>
              <p:cNvSpPr/>
              <p:nvPr/>
            </p:nvSpPr>
            <p:spPr>
              <a:xfrm>
                <a:off x="6203125" y="760525"/>
                <a:ext cx="320675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12827" h="7429" extrusionOk="0">
                    <a:moveTo>
                      <a:pt x="0" y="4525"/>
                    </a:moveTo>
                    <a:lnTo>
                      <a:pt x="2494" y="7429"/>
                    </a:lnTo>
                    <a:cubicBezTo>
                      <a:pt x="2494" y="7429"/>
                      <a:pt x="5558" y="1782"/>
                      <a:pt x="12827" y="0"/>
                    </a:cubicBezTo>
                    <a:cubicBezTo>
                      <a:pt x="12827" y="0"/>
                      <a:pt x="6039" y="89"/>
                      <a:pt x="2334" y="60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74" name="Google Shape;596;p39">
              <a:extLst>
                <a:ext uri="{FF2B5EF4-FFF2-40B4-BE49-F238E27FC236}">
                  <a16:creationId xmlns:a16="http://schemas.microsoft.com/office/drawing/2014/main" id="{5E503B6C-EE3F-79C2-0F4E-93A7799F7A69}"/>
                </a:ext>
              </a:extLst>
            </p:cNvPr>
            <p:cNvGrpSpPr/>
            <p:nvPr/>
          </p:nvGrpSpPr>
          <p:grpSpPr>
            <a:xfrm>
              <a:off x="807106" y="1645871"/>
              <a:ext cx="612965" cy="612965"/>
              <a:chOff x="5208200" y="980975"/>
              <a:chExt cx="440475" cy="440475"/>
            </a:xfrm>
          </p:grpSpPr>
          <p:sp>
            <p:nvSpPr>
              <p:cNvPr id="97" name="Google Shape;597;p39">
                <a:extLst>
                  <a:ext uri="{FF2B5EF4-FFF2-40B4-BE49-F238E27FC236}">
                    <a16:creationId xmlns:a16="http://schemas.microsoft.com/office/drawing/2014/main" id="{FCD6FBEE-CEA5-A4EC-3CF1-27472EA96B4A}"/>
                  </a:ext>
                </a:extLst>
              </p:cNvPr>
              <p:cNvSpPr/>
              <p:nvPr/>
            </p:nvSpPr>
            <p:spPr>
              <a:xfrm>
                <a:off x="5208200" y="980975"/>
                <a:ext cx="197300" cy="199975"/>
              </a:xfrm>
              <a:custGeom>
                <a:avLst/>
                <a:gdLst/>
                <a:ahLst/>
                <a:cxnLst/>
                <a:rect l="l" t="t" r="r" b="b"/>
                <a:pathLst>
                  <a:path w="7892" h="7999" extrusionOk="0">
                    <a:moveTo>
                      <a:pt x="7892" y="0"/>
                    </a:moveTo>
                    <a:cubicBezTo>
                      <a:pt x="3510" y="72"/>
                      <a:pt x="0" y="3617"/>
                      <a:pt x="0" y="7999"/>
                    </a:cubicBezTo>
                    <a:lnTo>
                      <a:pt x="7892" y="7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Google Shape;598;p39">
                <a:extLst>
                  <a:ext uri="{FF2B5EF4-FFF2-40B4-BE49-F238E27FC236}">
                    <a16:creationId xmlns:a16="http://schemas.microsoft.com/office/drawing/2014/main" id="{BD1F1235-9886-27C8-A8A0-131E1E4F29EA}"/>
                  </a:ext>
                </a:extLst>
              </p:cNvPr>
              <p:cNvSpPr/>
              <p:nvPr/>
            </p:nvSpPr>
            <p:spPr>
              <a:xfrm>
                <a:off x="5233125" y="1005900"/>
                <a:ext cx="415550" cy="415550"/>
              </a:xfrm>
              <a:custGeom>
                <a:avLst/>
                <a:gdLst/>
                <a:ahLst/>
                <a:cxnLst/>
                <a:rect l="l" t="t" r="r" b="b"/>
                <a:pathLst>
                  <a:path w="16622" h="16622" extrusionOk="0">
                    <a:moveTo>
                      <a:pt x="7999" y="1"/>
                    </a:moveTo>
                    <a:lnTo>
                      <a:pt x="7892" y="1"/>
                    </a:lnTo>
                    <a:lnTo>
                      <a:pt x="7892" y="8000"/>
                    </a:lnTo>
                    <a:lnTo>
                      <a:pt x="1" y="8000"/>
                    </a:lnTo>
                    <a:cubicBezTo>
                      <a:pt x="1" y="11242"/>
                      <a:pt x="1960" y="14145"/>
                      <a:pt x="4935" y="15392"/>
                    </a:cubicBezTo>
                    <a:cubicBezTo>
                      <a:pt x="7928" y="16622"/>
                      <a:pt x="11366" y="15945"/>
                      <a:pt x="13664" y="13647"/>
                    </a:cubicBezTo>
                    <a:cubicBezTo>
                      <a:pt x="15945" y="11366"/>
                      <a:pt x="16621" y="7928"/>
                      <a:pt x="15392" y="4935"/>
                    </a:cubicBezTo>
                    <a:cubicBezTo>
                      <a:pt x="14145" y="1943"/>
                      <a:pt x="11242" y="1"/>
                      <a:pt x="79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75" name="Google Shape;599;p39">
              <a:extLst>
                <a:ext uri="{FF2B5EF4-FFF2-40B4-BE49-F238E27FC236}">
                  <a16:creationId xmlns:a16="http://schemas.microsoft.com/office/drawing/2014/main" id="{0EABD335-C5BE-C393-3DAB-6FC320860132}"/>
                </a:ext>
              </a:extLst>
            </p:cNvPr>
            <p:cNvSpPr/>
            <p:nvPr/>
          </p:nvSpPr>
          <p:spPr>
            <a:xfrm>
              <a:off x="1280188" y="3106043"/>
              <a:ext cx="140247" cy="140224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6" name="Google Shape;600;p39">
              <a:extLst>
                <a:ext uri="{FF2B5EF4-FFF2-40B4-BE49-F238E27FC236}">
                  <a16:creationId xmlns:a16="http://schemas.microsoft.com/office/drawing/2014/main" id="{B1357860-E980-F6AF-4B7B-810AFEC245B6}"/>
                </a:ext>
              </a:extLst>
            </p:cNvPr>
            <p:cNvSpPr/>
            <p:nvPr/>
          </p:nvSpPr>
          <p:spPr>
            <a:xfrm>
              <a:off x="1592388" y="2738300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7" name="Google Shape;601;p39">
              <a:extLst>
                <a:ext uri="{FF2B5EF4-FFF2-40B4-BE49-F238E27FC236}">
                  <a16:creationId xmlns:a16="http://schemas.microsoft.com/office/drawing/2014/main" id="{4D0A2627-3074-5BF2-A022-DFB7E2EBB7A9}"/>
                </a:ext>
              </a:extLst>
            </p:cNvPr>
            <p:cNvSpPr/>
            <p:nvPr/>
          </p:nvSpPr>
          <p:spPr>
            <a:xfrm>
              <a:off x="2585538" y="1004156"/>
              <a:ext cx="107827" cy="107819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8" name="Google Shape;602;p39">
              <a:extLst>
                <a:ext uri="{FF2B5EF4-FFF2-40B4-BE49-F238E27FC236}">
                  <a16:creationId xmlns:a16="http://schemas.microsoft.com/office/drawing/2014/main" id="{8156BA40-CA3B-BD9B-8F26-02F051746CB7}"/>
                </a:ext>
              </a:extLst>
            </p:cNvPr>
            <p:cNvSpPr/>
            <p:nvPr/>
          </p:nvSpPr>
          <p:spPr>
            <a:xfrm rot="-1685758">
              <a:off x="1054253" y="3042997"/>
              <a:ext cx="59549" cy="60168"/>
            </a:xfrm>
            <a:custGeom>
              <a:avLst/>
              <a:gdLst/>
              <a:ahLst/>
              <a:cxnLst/>
              <a:rect l="l" t="t" r="r" b="b"/>
              <a:pathLst>
                <a:path w="1729" h="1747" fill="none" extrusionOk="0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79" name="Google Shape;603;p39">
              <a:extLst>
                <a:ext uri="{FF2B5EF4-FFF2-40B4-BE49-F238E27FC236}">
                  <a16:creationId xmlns:a16="http://schemas.microsoft.com/office/drawing/2014/main" id="{1BF4ADD4-26F8-5ABF-EAD9-94BB69FDF9AC}"/>
                </a:ext>
              </a:extLst>
            </p:cNvPr>
            <p:cNvGrpSpPr/>
            <p:nvPr/>
          </p:nvGrpSpPr>
          <p:grpSpPr>
            <a:xfrm>
              <a:off x="299357" y="3264591"/>
              <a:ext cx="953591" cy="334099"/>
              <a:chOff x="2271950" y="2722775"/>
              <a:chExt cx="575875" cy="201775"/>
            </a:xfrm>
          </p:grpSpPr>
          <p:sp>
            <p:nvSpPr>
              <p:cNvPr id="92" name="Google Shape;604;p39">
                <a:extLst>
                  <a:ext uri="{FF2B5EF4-FFF2-40B4-BE49-F238E27FC236}">
                    <a16:creationId xmlns:a16="http://schemas.microsoft.com/office/drawing/2014/main" id="{694DCE9B-3231-E083-03F4-FC938A5C8FB3}"/>
                  </a:ext>
                </a:extLst>
              </p:cNvPr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3" name="Google Shape;605;p39">
                <a:extLst>
                  <a:ext uri="{FF2B5EF4-FFF2-40B4-BE49-F238E27FC236}">
                    <a16:creationId xmlns:a16="http://schemas.microsoft.com/office/drawing/2014/main" id="{66A7D722-241D-8AF9-7DF6-EF8175DE0538}"/>
                  </a:ext>
                </a:extLst>
              </p:cNvPr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4" name="Google Shape;606;p39">
                <a:extLst>
                  <a:ext uri="{FF2B5EF4-FFF2-40B4-BE49-F238E27FC236}">
                    <a16:creationId xmlns:a16="http://schemas.microsoft.com/office/drawing/2014/main" id="{B3474991-5BB8-AA90-ABB5-C3AAF908F574}"/>
                  </a:ext>
                </a:extLst>
              </p:cNvPr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Google Shape;607;p39">
                <a:extLst>
                  <a:ext uri="{FF2B5EF4-FFF2-40B4-BE49-F238E27FC236}">
                    <a16:creationId xmlns:a16="http://schemas.microsoft.com/office/drawing/2014/main" id="{534AF963-C48B-3616-30AF-2F9542D8BD71}"/>
                  </a:ext>
                </a:extLst>
              </p:cNvPr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Google Shape;608;p39">
                <a:extLst>
                  <a:ext uri="{FF2B5EF4-FFF2-40B4-BE49-F238E27FC236}">
                    <a16:creationId xmlns:a16="http://schemas.microsoft.com/office/drawing/2014/main" id="{43CAA08D-B57C-196A-DE28-A609DB03E867}"/>
                  </a:ext>
                </a:extLst>
              </p:cNvPr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80" name="Google Shape;609;p39">
              <a:extLst>
                <a:ext uri="{FF2B5EF4-FFF2-40B4-BE49-F238E27FC236}">
                  <a16:creationId xmlns:a16="http://schemas.microsoft.com/office/drawing/2014/main" id="{426C1B23-16CD-4E74-3CD0-C319B9176949}"/>
                </a:ext>
              </a:extLst>
            </p:cNvPr>
            <p:cNvGrpSpPr/>
            <p:nvPr/>
          </p:nvGrpSpPr>
          <p:grpSpPr>
            <a:xfrm>
              <a:off x="2710772" y="1830439"/>
              <a:ext cx="695830" cy="243805"/>
              <a:chOff x="2271950" y="2722775"/>
              <a:chExt cx="575875" cy="201775"/>
            </a:xfrm>
          </p:grpSpPr>
          <p:sp>
            <p:nvSpPr>
              <p:cNvPr id="87" name="Google Shape;610;p39">
                <a:extLst>
                  <a:ext uri="{FF2B5EF4-FFF2-40B4-BE49-F238E27FC236}">
                    <a16:creationId xmlns:a16="http://schemas.microsoft.com/office/drawing/2014/main" id="{47A8F3D5-2D30-00B9-45D6-9774636E2E4F}"/>
                  </a:ext>
                </a:extLst>
              </p:cNvPr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8" name="Google Shape;611;p39">
                <a:extLst>
                  <a:ext uri="{FF2B5EF4-FFF2-40B4-BE49-F238E27FC236}">
                    <a16:creationId xmlns:a16="http://schemas.microsoft.com/office/drawing/2014/main" id="{4D49CD2E-987C-F949-3135-97E26730B8FC}"/>
                  </a:ext>
                </a:extLst>
              </p:cNvPr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9" name="Google Shape;612;p39">
                <a:extLst>
                  <a:ext uri="{FF2B5EF4-FFF2-40B4-BE49-F238E27FC236}">
                    <a16:creationId xmlns:a16="http://schemas.microsoft.com/office/drawing/2014/main" id="{C6C52F46-E897-F09A-0F46-681969EF0C6D}"/>
                  </a:ext>
                </a:extLst>
              </p:cNvPr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0" name="Google Shape;613;p39">
                <a:extLst>
                  <a:ext uri="{FF2B5EF4-FFF2-40B4-BE49-F238E27FC236}">
                    <a16:creationId xmlns:a16="http://schemas.microsoft.com/office/drawing/2014/main" id="{DFDFAA51-39E4-E37D-3F99-D6D91C9DE693}"/>
                  </a:ext>
                </a:extLst>
              </p:cNvPr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1" name="Google Shape;614;p39">
                <a:extLst>
                  <a:ext uri="{FF2B5EF4-FFF2-40B4-BE49-F238E27FC236}">
                    <a16:creationId xmlns:a16="http://schemas.microsoft.com/office/drawing/2014/main" id="{79A81BE5-FA45-402F-574E-BE5E1D66ABC3}"/>
                  </a:ext>
                </a:extLst>
              </p:cNvPr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1" name="Google Shape;615;p39">
              <a:extLst>
                <a:ext uri="{FF2B5EF4-FFF2-40B4-BE49-F238E27FC236}">
                  <a16:creationId xmlns:a16="http://schemas.microsoft.com/office/drawing/2014/main" id="{F93D5062-6744-A9C8-1C6E-ABF2B7ADBFBB}"/>
                </a:ext>
              </a:extLst>
            </p:cNvPr>
            <p:cNvSpPr/>
            <p:nvPr/>
          </p:nvSpPr>
          <p:spPr>
            <a:xfrm>
              <a:off x="505976" y="2408303"/>
              <a:ext cx="416654" cy="491569"/>
            </a:xfrm>
            <a:custGeom>
              <a:avLst/>
              <a:gdLst/>
              <a:ahLst/>
              <a:cxnLst/>
              <a:rect l="l" t="t" r="r" b="b"/>
              <a:pathLst>
                <a:path w="6040" h="7126" extrusionOk="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2" name="Google Shape;616;p39">
              <a:extLst>
                <a:ext uri="{FF2B5EF4-FFF2-40B4-BE49-F238E27FC236}">
                  <a16:creationId xmlns:a16="http://schemas.microsoft.com/office/drawing/2014/main" id="{F480840B-17A3-1FA5-9804-F0FD8D807C05}"/>
                </a:ext>
              </a:extLst>
            </p:cNvPr>
            <p:cNvSpPr/>
            <p:nvPr/>
          </p:nvSpPr>
          <p:spPr>
            <a:xfrm>
              <a:off x="3007526" y="1135838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3" name="Google Shape;617;p39">
              <a:extLst>
                <a:ext uri="{FF2B5EF4-FFF2-40B4-BE49-F238E27FC236}">
                  <a16:creationId xmlns:a16="http://schemas.microsoft.com/office/drawing/2014/main" id="{ACC055A7-CED0-B98C-F4B3-61AA04C518E4}"/>
                </a:ext>
              </a:extLst>
            </p:cNvPr>
            <p:cNvSpPr/>
            <p:nvPr/>
          </p:nvSpPr>
          <p:spPr>
            <a:xfrm>
              <a:off x="3170038" y="2791388"/>
              <a:ext cx="107827" cy="108491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4" name="Google Shape;618;p39">
              <a:extLst>
                <a:ext uri="{FF2B5EF4-FFF2-40B4-BE49-F238E27FC236}">
                  <a16:creationId xmlns:a16="http://schemas.microsoft.com/office/drawing/2014/main" id="{286762B3-40D8-1147-3A5A-84ABE2DAA446}"/>
                </a:ext>
              </a:extLst>
            </p:cNvPr>
            <p:cNvSpPr/>
            <p:nvPr/>
          </p:nvSpPr>
          <p:spPr>
            <a:xfrm rot="7201932">
              <a:off x="2008862" y="3174640"/>
              <a:ext cx="371928" cy="370031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5" name="Google Shape;619;p39">
              <a:extLst>
                <a:ext uri="{FF2B5EF4-FFF2-40B4-BE49-F238E27FC236}">
                  <a16:creationId xmlns:a16="http://schemas.microsoft.com/office/drawing/2014/main" id="{F210BE80-AAD1-5C75-0093-A246A2D155B1}"/>
                </a:ext>
              </a:extLst>
            </p:cNvPr>
            <p:cNvSpPr/>
            <p:nvPr/>
          </p:nvSpPr>
          <p:spPr>
            <a:xfrm>
              <a:off x="2175901" y="3987622"/>
              <a:ext cx="213431" cy="213401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6" name="Google Shape;620;p39">
              <a:extLst>
                <a:ext uri="{FF2B5EF4-FFF2-40B4-BE49-F238E27FC236}">
                  <a16:creationId xmlns:a16="http://schemas.microsoft.com/office/drawing/2014/main" id="{3CA06038-8802-27C0-EA0E-BA2681AA8762}"/>
                </a:ext>
              </a:extLst>
            </p:cNvPr>
            <p:cNvSpPr/>
            <p:nvPr/>
          </p:nvSpPr>
          <p:spPr>
            <a:xfrm rot="7198898">
              <a:off x="1348924" y="3430306"/>
              <a:ext cx="700377" cy="696805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4C57F858-5AEA-E8B2-4AFC-BFC5D905617F}"/>
              </a:ext>
            </a:extLst>
          </p:cNvPr>
          <p:cNvSpPr txBox="1"/>
          <p:nvPr/>
        </p:nvSpPr>
        <p:spPr>
          <a:xfrm>
            <a:off x="5819072" y="5972739"/>
            <a:ext cx="8811328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Purpose of Project: This project aims to </a:t>
            </a:r>
            <a:r>
              <a:rPr lang="en-IN" sz="3000" dirty="0" err="1"/>
              <a:t>analyze</a:t>
            </a:r>
            <a:r>
              <a:rPr lang="en-IN" sz="3000" dirty="0"/>
              <a:t> an extensive dataset of Amazon product sales to uncover trends and patterns in product categories, pricing, and consumer ratings, ultimately providing valuable insights for strategic decision-making in e-commerce.</a:t>
            </a:r>
          </a:p>
        </p:txBody>
      </p:sp>
    </p:spTree>
    <p:extLst>
      <p:ext uri="{BB962C8B-B14F-4D97-AF65-F5344CB8AC3E}">
        <p14:creationId xmlns:p14="http://schemas.microsoft.com/office/powerpoint/2010/main" val="778186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5956" y="0"/>
            <a:ext cx="1984443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932" y="621387"/>
            <a:ext cx="5649754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Results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90932" y="1666518"/>
            <a:ext cx="7562136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analysis revealed key insights into Amazon’s product categories, pricing, and customer ratings.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0932" y="2897862"/>
            <a:ext cx="508397" cy="50839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6" name="Text 3"/>
          <p:cNvSpPr/>
          <p:nvPr/>
        </p:nvSpPr>
        <p:spPr>
          <a:xfrm>
            <a:off x="965121" y="2982516"/>
            <a:ext cx="159901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25310" y="2897862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 Categories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25310" y="3386495"/>
            <a:ext cx="2933700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“Accessories” and “Clothing” dominate product counts, reflecting high demand in these areas.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4990" y="2897862"/>
            <a:ext cx="508397" cy="50839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0" name="Text 7"/>
          <p:cNvSpPr/>
          <p:nvPr/>
        </p:nvSpPr>
        <p:spPr>
          <a:xfrm>
            <a:off x="4836438" y="2982516"/>
            <a:ext cx="205383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419368" y="2897862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Pricing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19368" y="3386495"/>
            <a:ext cx="2933700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Clear price disparities across categories; categories like “Appliances” exhibit higher average prices.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932" y="5312569"/>
            <a:ext cx="508397" cy="50839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942975" y="5397222"/>
            <a:ext cx="20419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25310" y="5312569"/>
            <a:ext cx="2933700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Ratings Impact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25310" y="6154341"/>
            <a:ext cx="2933700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Products with higher ratings tend to have better sales performance, though correlation is weak.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4684990" y="5312569"/>
            <a:ext cx="508397" cy="50839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8" name="Text 15"/>
          <p:cNvSpPr/>
          <p:nvPr/>
        </p:nvSpPr>
        <p:spPr>
          <a:xfrm>
            <a:off x="4833461" y="5397222"/>
            <a:ext cx="211336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5419368" y="5312569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Discount Trends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5419368" y="5801201"/>
            <a:ext cx="2933700" cy="1807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Higher discounts do not guarantee higher sales, suggesting the need for a targeted discounting strategy.</a:t>
            </a:r>
            <a:endParaRPr lang="en-US" sz="17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A5C705-7280-E235-F2C0-20FBD0D10274}"/>
              </a:ext>
            </a:extLst>
          </p:cNvPr>
          <p:cNvSpPr txBox="1"/>
          <p:nvPr/>
        </p:nvSpPr>
        <p:spPr>
          <a:xfrm>
            <a:off x="9204602" y="2527111"/>
            <a:ext cx="344135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Competitive Landscape: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“Men’s Clothing” and 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“Accessories” are highly 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competitive categories, with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many unique products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and brands.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45708" y="2594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66842" y="11077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This analysis provides a detailed view of Amazon’s product categories, pricing, and customer ratings . It reveals critical patterns and insights such as the dominance of “Clothing and “</a:t>
            </a:r>
            <a:r>
              <a:rPr lang="en-US" sz="1750" dirty="0" err="1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Accessiories</a:t>
            </a:r>
            <a:r>
              <a:rPr lang="en-US" sz="1750" dirty="0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” </a:t>
            </a:r>
            <a:r>
              <a:rPr lang="en-US" sz="1750" dirty="0" err="1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catergories</a:t>
            </a:r>
            <a:r>
              <a:rPr lang="en-US" sz="1750" dirty="0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, the positive </a:t>
            </a:r>
            <a:r>
              <a:rPr lang="en-US" sz="1750" dirty="0" err="1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yertweek</a:t>
            </a:r>
            <a:r>
              <a:rPr lang="en-US" sz="1750" dirty="0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 relationship between ratings and </a:t>
            </a:r>
            <a:r>
              <a:rPr lang="en-US" sz="1750" dirty="0" err="1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salees</a:t>
            </a:r>
            <a:r>
              <a:rPr lang="en-US" sz="1750" dirty="0">
                <a:solidFill>
                  <a:srgbClr val="746558"/>
                </a:solidFill>
                <a:ea typeface="Gelasio" pitchFamily="34" charset="-122"/>
                <a:cs typeface="Gelasio" pitchFamily="34" charset="-120"/>
              </a:rPr>
              <a:t>, and the limited effectiveness of high discounts on sales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06115"/>
            <a:ext cx="3664863" cy="3847267"/>
          </a:xfrm>
          <a:prstGeom prst="roundRect">
            <a:avLst>
              <a:gd name="adj" fmla="val 928"/>
            </a:avLst>
          </a:prstGeom>
          <a:solidFill>
            <a:srgbClr val="EEE8DD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4329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Implications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3923348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Arial Narrow" panose="020B0606020202030204" pitchFamily="34" charset="0"/>
                <a:ea typeface="Gelasio" pitchFamily="34" charset="-122"/>
                <a:cs typeface="Gelasio" pitchFamily="34" charset="-120"/>
              </a:rPr>
              <a:t>These findings can guide e-commerce businesses in making informed decisions on pricing, category focus, and promotional strategies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206115"/>
            <a:ext cx="3664863" cy="3847267"/>
          </a:xfrm>
          <a:prstGeom prst="roundRect">
            <a:avLst>
              <a:gd name="adj" fmla="val 928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34329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Directions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3923348"/>
            <a:ext cx="3211235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Further analysis could incorporate sales volume, product descriptions, and sentiment analysis from reviews for more in-depth insights into consumer preferences and product performance.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8DB02B-B980-E31E-FA93-16D63E3EE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6648657-5C3B-0718-9F8F-EB661BBE6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5" y="74379"/>
            <a:ext cx="6019841" cy="809634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F2EABE-0C23-96CF-3901-7227467F8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5CAC40-9054-51D4-5133-1467D1C8C5AA}"/>
              </a:ext>
            </a:extLst>
          </p:cNvPr>
          <p:cNvSpPr txBox="1"/>
          <p:nvPr/>
        </p:nvSpPr>
        <p:spPr>
          <a:xfrm>
            <a:off x="603116" y="797668"/>
            <a:ext cx="6712084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b="1" dirty="0">
                <a:latin typeface="Gelasio Semi Bold" panose="020B0604020202020204" charset="0"/>
                <a:cs typeface="Gelasio Semi Bold" panose="020B0604020202020204" charset="0"/>
              </a:rPr>
              <a:t>Data Source: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Kaggle Amazon Product Sales </a:t>
            </a:r>
          </a:p>
          <a:p>
            <a:endParaRPr lang="en-IN" sz="3000" dirty="0">
              <a:latin typeface="Gelasio Semi Bold" panose="020B0604020202020204" charset="0"/>
              <a:cs typeface="Gelasio Semi Bold" panose="020B0604020202020204" charset="0"/>
            </a:endParaRPr>
          </a:p>
          <a:p>
            <a:r>
              <a:rPr lang="en-IN" sz="3000" b="1" dirty="0" err="1">
                <a:latin typeface="Gelasio Semi Bold" panose="020B0604020202020204" charset="0"/>
                <a:cs typeface="Gelasio Semi Bold" panose="020B0604020202020204" charset="0"/>
              </a:rPr>
              <a:t>DatasetAnalysis</a:t>
            </a:r>
            <a:r>
              <a:rPr lang="en-IN" sz="3000" b="1" dirty="0">
                <a:latin typeface="Gelasio Semi Bold" panose="020B0604020202020204" charset="0"/>
                <a:cs typeface="Gelasio Semi Bold" panose="020B0604020202020204" charset="0"/>
              </a:rPr>
              <a:t> References: 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Google and scholarly articles on e-commerce analysis, customer </a:t>
            </a:r>
            <a:r>
              <a:rPr lang="en-IN" sz="3000" dirty="0" err="1">
                <a:latin typeface="Gelasio Semi Bold" panose="020B0604020202020204" charset="0"/>
                <a:cs typeface="Gelasio Semi Bold" panose="020B0604020202020204" charset="0"/>
              </a:rPr>
              <a:t>behavior</a:t>
            </a:r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studies, and sales optimization.</a:t>
            </a:r>
          </a:p>
          <a:p>
            <a:endParaRPr lang="en-IN" sz="3000" dirty="0">
              <a:latin typeface="Gelasio Semi Bold" panose="020B0604020202020204" charset="0"/>
              <a:cs typeface="Gelasio Semi Bold" panose="020B0604020202020204" charset="0"/>
            </a:endParaRPr>
          </a:p>
          <a:p>
            <a:r>
              <a:rPr lang="en-IN" sz="3000" b="1" dirty="0">
                <a:latin typeface="Gelasio Semi Bold" panose="020B0604020202020204" charset="0"/>
                <a:cs typeface="Gelasio Semi Bold" panose="020B0604020202020204" charset="0"/>
              </a:rPr>
              <a:t>Python Libraries: </a:t>
            </a:r>
          </a:p>
          <a:p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Pandas, Matplotlib, Seaborn, </a:t>
            </a:r>
            <a:r>
              <a:rPr lang="en-IN" sz="3000" dirty="0" err="1">
                <a:latin typeface="Gelasio Semi Bold" panose="020B0604020202020204" charset="0"/>
                <a:cs typeface="Gelasio Semi Bold" panose="020B0604020202020204" charset="0"/>
              </a:rPr>
              <a:t>Plotly</a:t>
            </a:r>
            <a:r>
              <a:rPr lang="en-IN" sz="3000" dirty="0">
                <a:latin typeface="Gelasio Semi Bold" panose="020B0604020202020204" charset="0"/>
                <a:cs typeface="Gelasio Semi Bold" panose="020B0604020202020204" charset="0"/>
              </a:rPr>
              <a:t> for data manipulation and visualization.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EB5AB-3AB3-15EB-F225-93F1EE8A4BC2}"/>
              </a:ext>
            </a:extLst>
          </p:cNvPr>
          <p:cNvSpPr txBox="1"/>
          <p:nvPr/>
        </p:nvSpPr>
        <p:spPr>
          <a:xfrm>
            <a:off x="10272408" y="3382991"/>
            <a:ext cx="750975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200" dirty="0">
                <a:latin typeface="Algerian" panose="04020705040A02060702" pitchFamily="82" charset="0"/>
                <a:cs typeface="Aharoni" panose="02010803020104030203" pitchFamily="2" charset="-79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883277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83D80E-CF16-7D4F-8DF5-4FC51E424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038"/>
            <a:ext cx="14630399" cy="825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67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2B4896-8245-5EEC-D768-D2F0442F66F4}"/>
              </a:ext>
            </a:extLst>
          </p:cNvPr>
          <p:cNvSpPr txBox="1"/>
          <p:nvPr/>
        </p:nvSpPr>
        <p:spPr>
          <a:xfrm>
            <a:off x="1034950" y="580471"/>
            <a:ext cx="1019458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                                                            Table of Contents</a:t>
            </a:r>
          </a:p>
          <a:p>
            <a:endParaRPr lang="en-IN" dirty="0"/>
          </a:p>
        </p:txBody>
      </p:sp>
      <p:grpSp>
        <p:nvGrpSpPr>
          <p:cNvPr id="4" name="Google Shape;417;p37">
            <a:extLst>
              <a:ext uri="{FF2B5EF4-FFF2-40B4-BE49-F238E27FC236}">
                <a16:creationId xmlns:a16="http://schemas.microsoft.com/office/drawing/2014/main" id="{D7CD0656-9CF1-6D3E-E947-AFDBC1A3C2BA}"/>
              </a:ext>
            </a:extLst>
          </p:cNvPr>
          <p:cNvGrpSpPr/>
          <p:nvPr/>
        </p:nvGrpSpPr>
        <p:grpSpPr>
          <a:xfrm>
            <a:off x="3615207" y="297455"/>
            <a:ext cx="7656723" cy="7700791"/>
            <a:chOff x="910475" y="761863"/>
            <a:chExt cx="1043050" cy="1488400"/>
          </a:xfrm>
        </p:grpSpPr>
        <p:sp>
          <p:nvSpPr>
            <p:cNvPr id="5" name="Google Shape;418;p37">
              <a:extLst>
                <a:ext uri="{FF2B5EF4-FFF2-40B4-BE49-F238E27FC236}">
                  <a16:creationId xmlns:a16="http://schemas.microsoft.com/office/drawing/2014/main" id="{8F4EBE92-34E1-BD34-AB03-302ADC7721A5}"/>
                </a:ext>
              </a:extLst>
            </p:cNvPr>
            <p:cNvSpPr/>
            <p:nvPr/>
          </p:nvSpPr>
          <p:spPr>
            <a:xfrm>
              <a:off x="910475" y="761863"/>
              <a:ext cx="1043050" cy="1488400"/>
            </a:xfrm>
            <a:custGeom>
              <a:avLst/>
              <a:gdLst/>
              <a:ahLst/>
              <a:cxnLst/>
              <a:rect l="l" t="t" r="r" b="b"/>
              <a:pathLst>
                <a:path w="41722" h="59536" fill="none" extrusionOk="0">
                  <a:moveTo>
                    <a:pt x="41722" y="8159"/>
                  </a:moveTo>
                  <a:lnTo>
                    <a:pt x="41722" y="57914"/>
                  </a:lnTo>
                  <a:cubicBezTo>
                    <a:pt x="41722" y="58805"/>
                    <a:pt x="40991" y="59536"/>
                    <a:pt x="40101" y="59536"/>
                  </a:cubicBezTo>
                  <a:lnTo>
                    <a:pt x="1622" y="59536"/>
                  </a:lnTo>
                  <a:cubicBezTo>
                    <a:pt x="731" y="59536"/>
                    <a:pt x="1" y="58805"/>
                    <a:pt x="1" y="57914"/>
                  </a:cubicBezTo>
                  <a:lnTo>
                    <a:pt x="1" y="1621"/>
                  </a:lnTo>
                  <a:cubicBezTo>
                    <a:pt x="1" y="730"/>
                    <a:pt x="731" y="0"/>
                    <a:pt x="1622" y="0"/>
                  </a:cubicBezTo>
                  <a:lnTo>
                    <a:pt x="325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9;p37">
              <a:extLst>
                <a:ext uri="{FF2B5EF4-FFF2-40B4-BE49-F238E27FC236}">
                  <a16:creationId xmlns:a16="http://schemas.microsoft.com/office/drawing/2014/main" id="{83624F1A-0F95-E171-4EB8-42DAFE135044}"/>
                </a:ext>
              </a:extLst>
            </p:cNvPr>
            <p:cNvSpPr/>
            <p:nvPr/>
          </p:nvSpPr>
          <p:spPr>
            <a:xfrm>
              <a:off x="1723250" y="761863"/>
              <a:ext cx="224500" cy="206225"/>
            </a:xfrm>
            <a:custGeom>
              <a:avLst/>
              <a:gdLst/>
              <a:ahLst/>
              <a:cxnLst/>
              <a:rect l="l" t="t" r="r" b="b"/>
              <a:pathLst>
                <a:path w="8980" h="8249" fill="none" extrusionOk="0">
                  <a:moveTo>
                    <a:pt x="1" y="0"/>
                  </a:moveTo>
                  <a:lnTo>
                    <a:pt x="1" y="6645"/>
                  </a:lnTo>
                  <a:cubicBezTo>
                    <a:pt x="1" y="7518"/>
                    <a:pt x="713" y="8248"/>
                    <a:pt x="1604" y="8248"/>
                  </a:cubicBezTo>
                  <a:lnTo>
                    <a:pt x="8979" y="8248"/>
                  </a:ln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0;p37">
              <a:extLst>
                <a:ext uri="{FF2B5EF4-FFF2-40B4-BE49-F238E27FC236}">
                  <a16:creationId xmlns:a16="http://schemas.microsoft.com/office/drawing/2014/main" id="{44842C6C-3270-9F6B-E739-D7EE643F9829}"/>
                </a:ext>
              </a:extLst>
            </p:cNvPr>
            <p:cNvSpPr/>
            <p:nvPr/>
          </p:nvSpPr>
          <p:spPr>
            <a:xfrm>
              <a:off x="1051650" y="1005895"/>
              <a:ext cx="747065" cy="9856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1;p37">
              <a:extLst>
                <a:ext uri="{FF2B5EF4-FFF2-40B4-BE49-F238E27FC236}">
                  <a16:creationId xmlns:a16="http://schemas.microsoft.com/office/drawing/2014/main" id="{86DE1B8F-8177-8F8F-D787-CEAB7275CC12}"/>
                </a:ext>
              </a:extLst>
            </p:cNvPr>
            <p:cNvSpPr/>
            <p:nvPr/>
          </p:nvSpPr>
          <p:spPr>
            <a:xfrm>
              <a:off x="1051650" y="1125666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2"/>
                  </a:lnTo>
                  <a:lnTo>
                    <a:pt x="1" y="89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22;p37">
              <a:extLst>
                <a:ext uri="{FF2B5EF4-FFF2-40B4-BE49-F238E27FC236}">
                  <a16:creationId xmlns:a16="http://schemas.microsoft.com/office/drawing/2014/main" id="{3163CA32-21B9-1907-BBAD-6D9EB2BF97C1}"/>
                </a:ext>
              </a:extLst>
            </p:cNvPr>
            <p:cNvSpPr/>
            <p:nvPr/>
          </p:nvSpPr>
          <p:spPr>
            <a:xfrm>
              <a:off x="1051650" y="1246607"/>
              <a:ext cx="760700" cy="22275"/>
            </a:xfrm>
            <a:custGeom>
              <a:avLst/>
              <a:gdLst/>
              <a:ahLst/>
              <a:cxnLst/>
              <a:rect l="l" t="t" r="r" b="b"/>
              <a:pathLst>
                <a:path w="30428" h="891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23;p37">
              <a:extLst>
                <a:ext uri="{FF2B5EF4-FFF2-40B4-BE49-F238E27FC236}">
                  <a16:creationId xmlns:a16="http://schemas.microsoft.com/office/drawing/2014/main" id="{6C9D1CE1-6DD4-C945-2DCB-BC91BD7F40CA}"/>
                </a:ext>
              </a:extLst>
            </p:cNvPr>
            <p:cNvSpPr/>
            <p:nvPr/>
          </p:nvSpPr>
          <p:spPr>
            <a:xfrm>
              <a:off x="1051650" y="1363088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24;p37">
              <a:extLst>
                <a:ext uri="{FF2B5EF4-FFF2-40B4-BE49-F238E27FC236}">
                  <a16:creationId xmlns:a16="http://schemas.microsoft.com/office/drawing/2014/main" id="{097CA867-7B5C-E3D2-7003-FA5CFAF90647}"/>
                </a:ext>
              </a:extLst>
            </p:cNvPr>
            <p:cNvSpPr/>
            <p:nvPr/>
          </p:nvSpPr>
          <p:spPr>
            <a:xfrm>
              <a:off x="1051650" y="1470863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25;p37">
              <a:extLst>
                <a:ext uri="{FF2B5EF4-FFF2-40B4-BE49-F238E27FC236}">
                  <a16:creationId xmlns:a16="http://schemas.microsoft.com/office/drawing/2014/main" id="{13629AA3-A188-16DA-6800-E98A4638FCD1}"/>
                </a:ext>
              </a:extLst>
            </p:cNvPr>
            <p:cNvSpPr/>
            <p:nvPr/>
          </p:nvSpPr>
          <p:spPr>
            <a:xfrm>
              <a:off x="1051650" y="1572429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2"/>
                  </a:lnTo>
                  <a:lnTo>
                    <a:pt x="1" y="89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6;p37">
              <a:extLst>
                <a:ext uri="{FF2B5EF4-FFF2-40B4-BE49-F238E27FC236}">
                  <a16:creationId xmlns:a16="http://schemas.microsoft.com/office/drawing/2014/main" id="{00F01363-BDA2-BC86-43C5-9F81A4C8A2FE}"/>
                </a:ext>
              </a:extLst>
            </p:cNvPr>
            <p:cNvSpPr/>
            <p:nvPr/>
          </p:nvSpPr>
          <p:spPr>
            <a:xfrm>
              <a:off x="1051650" y="1678851"/>
              <a:ext cx="760700" cy="22275"/>
            </a:xfrm>
            <a:custGeom>
              <a:avLst/>
              <a:gdLst/>
              <a:ahLst/>
              <a:cxnLst/>
              <a:rect l="l" t="t" r="r" b="b"/>
              <a:pathLst>
                <a:path w="30428" h="891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7;p37">
              <a:extLst>
                <a:ext uri="{FF2B5EF4-FFF2-40B4-BE49-F238E27FC236}">
                  <a16:creationId xmlns:a16="http://schemas.microsoft.com/office/drawing/2014/main" id="{8860E702-F651-2D9F-49BD-3A106059E6DA}"/>
                </a:ext>
              </a:extLst>
            </p:cNvPr>
            <p:cNvSpPr/>
            <p:nvPr/>
          </p:nvSpPr>
          <p:spPr>
            <a:xfrm flipV="1">
              <a:off x="1051650" y="2064463"/>
              <a:ext cx="747065" cy="22300"/>
            </a:xfrm>
            <a:custGeom>
              <a:avLst/>
              <a:gdLst/>
              <a:ahLst/>
              <a:cxnLst/>
              <a:rect l="l" t="t" r="r" b="b"/>
              <a:pathLst>
                <a:path w="12614" h="892" fill="none" extrusionOk="0">
                  <a:moveTo>
                    <a:pt x="1" y="1"/>
                  </a:moveTo>
                  <a:lnTo>
                    <a:pt x="12613" y="1"/>
                  </a:lnTo>
                  <a:lnTo>
                    <a:pt x="12613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425;p37">
            <a:extLst>
              <a:ext uri="{FF2B5EF4-FFF2-40B4-BE49-F238E27FC236}">
                <a16:creationId xmlns:a16="http://schemas.microsoft.com/office/drawing/2014/main" id="{793DA042-CFE8-9AF2-185A-195EEBD489E2}"/>
              </a:ext>
            </a:extLst>
          </p:cNvPr>
          <p:cNvSpPr/>
          <p:nvPr/>
        </p:nvSpPr>
        <p:spPr>
          <a:xfrm>
            <a:off x="4651530" y="5656875"/>
            <a:ext cx="5584075" cy="115377"/>
          </a:xfrm>
          <a:custGeom>
            <a:avLst/>
            <a:gdLst/>
            <a:ahLst/>
            <a:cxnLst/>
            <a:rect l="l" t="t" r="r" b="b"/>
            <a:pathLst>
              <a:path w="30428" h="892" fill="none" extrusionOk="0">
                <a:moveTo>
                  <a:pt x="1" y="1"/>
                </a:moveTo>
                <a:lnTo>
                  <a:pt x="30428" y="1"/>
                </a:lnTo>
                <a:lnTo>
                  <a:pt x="30428" y="892"/>
                </a:lnTo>
                <a:lnTo>
                  <a:pt x="1" y="892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25;p37">
            <a:extLst>
              <a:ext uri="{FF2B5EF4-FFF2-40B4-BE49-F238E27FC236}">
                <a16:creationId xmlns:a16="http://schemas.microsoft.com/office/drawing/2014/main" id="{27FF8507-8871-F228-3878-CCB9A9672816}"/>
              </a:ext>
            </a:extLst>
          </p:cNvPr>
          <p:cNvSpPr/>
          <p:nvPr/>
        </p:nvSpPr>
        <p:spPr>
          <a:xfrm>
            <a:off x="4651529" y="6284560"/>
            <a:ext cx="5584075" cy="115377"/>
          </a:xfrm>
          <a:custGeom>
            <a:avLst/>
            <a:gdLst/>
            <a:ahLst/>
            <a:cxnLst/>
            <a:rect l="l" t="t" r="r" b="b"/>
            <a:pathLst>
              <a:path w="30428" h="892" fill="none" extrusionOk="0">
                <a:moveTo>
                  <a:pt x="1" y="1"/>
                </a:moveTo>
                <a:lnTo>
                  <a:pt x="30428" y="1"/>
                </a:lnTo>
                <a:lnTo>
                  <a:pt x="30428" y="892"/>
                </a:lnTo>
                <a:lnTo>
                  <a:pt x="1" y="892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15343A-C1F4-9203-6A04-A92C298EDDE9}"/>
              </a:ext>
            </a:extLst>
          </p:cNvPr>
          <p:cNvSpPr txBox="1"/>
          <p:nvPr/>
        </p:nvSpPr>
        <p:spPr>
          <a:xfrm>
            <a:off x="4651531" y="1252100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Introduction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FE45F6-17DF-20C2-8E8C-F81E7DAA49B2}"/>
              </a:ext>
            </a:extLst>
          </p:cNvPr>
          <p:cNvSpPr txBox="1"/>
          <p:nvPr/>
        </p:nvSpPr>
        <p:spPr>
          <a:xfrm>
            <a:off x="4651529" y="1868268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Literature Review and Problem Statement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C94008-7368-E625-C2BD-8DB1DDD32608}"/>
              </a:ext>
            </a:extLst>
          </p:cNvPr>
          <p:cNvSpPr txBox="1"/>
          <p:nvPr/>
        </p:nvSpPr>
        <p:spPr>
          <a:xfrm>
            <a:off x="4651529" y="2452374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Methodology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29F19B-DFF9-3C10-F971-573090BAE4A9}"/>
              </a:ext>
            </a:extLst>
          </p:cNvPr>
          <p:cNvSpPr txBox="1"/>
          <p:nvPr/>
        </p:nvSpPr>
        <p:spPr>
          <a:xfrm>
            <a:off x="4651531" y="3074192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Exploratory Data Analysis (EDA)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617735-FC3A-0CD8-7256-40472C1A81DD}"/>
              </a:ext>
            </a:extLst>
          </p:cNvPr>
          <p:cNvSpPr txBox="1"/>
          <p:nvPr/>
        </p:nvSpPr>
        <p:spPr>
          <a:xfrm>
            <a:off x="4651529" y="3618720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Statistical Analysis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DC90E86-E65C-10A0-EA29-9910B75AEFAD}"/>
              </a:ext>
            </a:extLst>
          </p:cNvPr>
          <p:cNvSpPr txBox="1"/>
          <p:nvPr/>
        </p:nvSpPr>
        <p:spPr>
          <a:xfrm>
            <a:off x="4651529" y="4161965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Unique Graphs and Comparisons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612AED-B403-CF59-5ACC-5B3D1D8BA0AA}"/>
              </a:ext>
            </a:extLst>
          </p:cNvPr>
          <p:cNvSpPr txBox="1"/>
          <p:nvPr/>
        </p:nvSpPr>
        <p:spPr>
          <a:xfrm>
            <a:off x="4651531" y="4688954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Results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312D33-D24E-D127-79B1-0FE3C615A6AF}"/>
              </a:ext>
            </a:extLst>
          </p:cNvPr>
          <p:cNvSpPr txBox="1"/>
          <p:nvPr/>
        </p:nvSpPr>
        <p:spPr>
          <a:xfrm>
            <a:off x="4651531" y="5217935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Conclusion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BD32EE-6879-8221-4819-067DF7CD785B}"/>
              </a:ext>
            </a:extLst>
          </p:cNvPr>
          <p:cNvSpPr txBox="1"/>
          <p:nvPr/>
        </p:nvSpPr>
        <p:spPr>
          <a:xfrm>
            <a:off x="4651529" y="5894443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References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5551C1-98D3-AD70-A0AE-A99838EC61A4}"/>
              </a:ext>
            </a:extLst>
          </p:cNvPr>
          <p:cNvSpPr txBox="1"/>
          <p:nvPr/>
        </p:nvSpPr>
        <p:spPr>
          <a:xfrm>
            <a:off x="4651531" y="6669555"/>
            <a:ext cx="73152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300" b="1" i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1061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Amazon Product Sales Analysis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This project analyzes Amazon product sales data to uncover trends and patterns in product categories, pricing, and consumer ratings.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57200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557962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555099"/>
            <a:ext cx="239946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600" b="1" dirty="0">
                <a:solidFill>
                  <a:srgbClr val="746558"/>
                </a:solidFill>
                <a:latin typeface="Times New Roman" panose="02020603050405020304" pitchFamily="18" charset="0"/>
                <a:ea typeface="Gelasio Bold" pitchFamily="34" charset="-122"/>
                <a:cs typeface="Times New Roman" panose="02020603050405020304" pitchFamily="18" charset="0"/>
              </a:rPr>
              <a:t>by Avula karthik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9E1DC3-F128-81CB-3BB0-6B67962B8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3558" y="133258"/>
            <a:ext cx="6019841" cy="80963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765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2516206"/>
            <a:ext cx="5613440" cy="701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5813" y="3378339"/>
            <a:ext cx="13058776" cy="1804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Amazon, a global e-commerce giant, offers a vast range of products and collects extensive data on prices, ratings, and customer reviews. Context: Amazon, on of the largest online marketplaces, offers a ide range of products and accumulates extensive data related to </a:t>
            </a:r>
            <a:r>
              <a:rPr lang="en-US" sz="230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prices,ratings</a:t>
            </a: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and customers reviews. With over 550,000 product entries in this dataset, we aim to leverage this information for insights into customers </a:t>
            </a:r>
            <a:r>
              <a:rPr lang="en-US" sz="230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preferneces,pricing</a:t>
            </a:r>
            <a:r>
              <a:rPr lang="en-US" sz="2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strategies and product performance.</a:t>
            </a:r>
            <a:endParaRPr lang="en-US" sz="2300" dirty="0"/>
          </a:p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5813" y="5687854"/>
            <a:ext cx="505182" cy="50518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6" name="Text 3"/>
          <p:cNvSpPr/>
          <p:nvPr/>
        </p:nvSpPr>
        <p:spPr>
          <a:xfrm>
            <a:off x="958929" y="5772031"/>
            <a:ext cx="158829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15428" y="5687854"/>
            <a:ext cx="280666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Objective 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15428" y="6173272"/>
            <a:ext cx="3473648" cy="1436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 exploratory data analysis (EDA) to identify key trends in product categories, pricing, and customer ratings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3509" y="5687854"/>
            <a:ext cx="505182" cy="50518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0" name="Text 7"/>
          <p:cNvSpPr/>
          <p:nvPr/>
        </p:nvSpPr>
        <p:spPr>
          <a:xfrm>
            <a:off x="5364004" y="5772031"/>
            <a:ext cx="204073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943124" y="5687854"/>
            <a:ext cx="280666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Objective 2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943124" y="6173272"/>
            <a:ext cx="3473648" cy="1077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 data quality issues such as missing values and inconsistent formats.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9641205" y="5687854"/>
            <a:ext cx="505182" cy="50518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9792295" y="5772031"/>
            <a:ext cx="202883" cy="336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0370820" y="5687854"/>
            <a:ext cx="280666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Objective 3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70820" y="6173272"/>
            <a:ext cx="3473648" cy="1436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Visualize key insights to aid in understanding market trends, customer behaviors, and areas for product improvement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173DD01-4C56-7442-68DF-AE3A1E9D0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428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06413"/>
            <a:ext cx="117656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Literature Review and 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2677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Previous research highlights the impact of e-commerce data analysis on understanding consumer behavior, product demand, and pricing </a:t>
            </a:r>
            <a:r>
              <a:rPr lang="en-US" sz="175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optimization.Studies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show the importance of data-driven decision-making for pricing, inventory management, and customer satisfaction in online retail..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18693" y="4683079"/>
            <a:ext cx="13836610" cy="2437568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6" name="Text 3"/>
          <p:cNvSpPr/>
          <p:nvPr/>
        </p:nvSpPr>
        <p:spPr>
          <a:xfrm>
            <a:off x="1020604" y="4806844"/>
            <a:ext cx="2649609" cy="52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4059" y="5292559"/>
            <a:ext cx="13238324" cy="69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can Amazon’s sales data be utilized to identify patterns in pricing, ratings, and consumer satisfaction?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project aims to analyze data on product categories, prices, and customer ratings to inform business strategies that improve product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positioning, pricing approaches, and enhance customer experience on Amazon.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007" y="490299"/>
            <a:ext cx="4457819" cy="557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Methodology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4007" y="1404104"/>
            <a:ext cx="1338238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project utilizes data collection, cleaning, and analysis techniques to extract valuable insights from the Amazon product sales dataset.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879991" y="1889879"/>
            <a:ext cx="22860" cy="5849303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5" name="Shape 3"/>
          <p:cNvSpPr/>
          <p:nvPr/>
        </p:nvSpPr>
        <p:spPr>
          <a:xfrm>
            <a:off x="1069122" y="2279452"/>
            <a:ext cx="624007" cy="22860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6" name="Shape 4"/>
          <p:cNvSpPr/>
          <p:nvPr/>
        </p:nvSpPr>
        <p:spPr>
          <a:xfrm>
            <a:off x="690860" y="2090380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828258" y="2157174"/>
            <a:ext cx="126206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872139" y="2068116"/>
            <a:ext cx="222885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Collection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872139" y="2453640"/>
            <a:ext cx="12134255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sourced from Kaggle, with 550,000+ product entries, including columns like product name, category, price, and ratings.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1069122" y="3052504"/>
            <a:ext cx="624007" cy="22860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11" name="Shape 9"/>
          <p:cNvSpPr/>
          <p:nvPr/>
        </p:nvSpPr>
        <p:spPr>
          <a:xfrm>
            <a:off x="679430" y="2851943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2" name="Text 10"/>
          <p:cNvSpPr/>
          <p:nvPr/>
        </p:nvSpPr>
        <p:spPr>
          <a:xfrm>
            <a:off x="798969" y="2941598"/>
            <a:ext cx="162044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1801238" y="2941598"/>
            <a:ext cx="222885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Cleaning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801238" y="3289200"/>
            <a:ext cx="12134255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Addressed missing values by either filling with mean/median values or deleting where over 70% of data was missing.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Converted text-based price and rating columns to numeric formats.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Removed duplicate records to ensure data integrity.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1040041" y="4283610"/>
            <a:ext cx="624007" cy="22860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16" name="Shape 14"/>
          <p:cNvSpPr/>
          <p:nvPr/>
        </p:nvSpPr>
        <p:spPr>
          <a:xfrm>
            <a:off x="668000" y="4120297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5"/>
          <p:cNvSpPr/>
          <p:nvPr/>
        </p:nvSpPr>
        <p:spPr>
          <a:xfrm>
            <a:off x="797838" y="4172763"/>
            <a:ext cx="161211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1738491" y="4172763"/>
            <a:ext cx="222885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Inspection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738491" y="4537044"/>
            <a:ext cx="12134255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Assessed dataset structure, variable types, and missing data.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978148" y="5174069"/>
            <a:ext cx="624007" cy="22860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21" name="Shape 19"/>
          <p:cNvSpPr/>
          <p:nvPr/>
        </p:nvSpPr>
        <p:spPr>
          <a:xfrm>
            <a:off x="640883" y="5006904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2" name="Text 20"/>
          <p:cNvSpPr/>
          <p:nvPr/>
        </p:nvSpPr>
        <p:spPr>
          <a:xfrm>
            <a:off x="744854" y="5040362"/>
            <a:ext cx="166807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1738491" y="5061619"/>
            <a:ext cx="361057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Exploratory Data Analysis (EDA)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738491" y="5461852"/>
            <a:ext cx="12134255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Visualized data distribution, calculated statistics, and generated a correlation matrix.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1025724" y="7103297"/>
            <a:ext cx="554058" cy="49151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26" name="Shape 24"/>
          <p:cNvSpPr/>
          <p:nvPr/>
        </p:nvSpPr>
        <p:spPr>
          <a:xfrm>
            <a:off x="627696" y="5974814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7" name="Text 25"/>
          <p:cNvSpPr/>
          <p:nvPr/>
        </p:nvSpPr>
        <p:spPr>
          <a:xfrm>
            <a:off x="757118" y="6057297"/>
            <a:ext cx="154543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1706106" y="6052058"/>
            <a:ext cx="2228850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Statistical Analysis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738491" y="6351306"/>
            <a:ext cx="12134255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Applied techniques like descriptive statistics, ANOVA, t-tests, and Pearson correlation.</a:t>
            </a:r>
            <a:endParaRPr lang="en-US" sz="1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297D94F-6C94-5255-DFC5-B7DE4CF8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  <p:sp>
        <p:nvSpPr>
          <p:cNvPr id="33" name="Shape 24">
            <a:extLst>
              <a:ext uri="{FF2B5EF4-FFF2-40B4-BE49-F238E27FC236}">
                <a16:creationId xmlns:a16="http://schemas.microsoft.com/office/drawing/2014/main" id="{191FF16C-BDBF-0071-1605-42281C6F3A4A}"/>
              </a:ext>
            </a:extLst>
          </p:cNvPr>
          <p:cNvSpPr/>
          <p:nvPr/>
        </p:nvSpPr>
        <p:spPr>
          <a:xfrm>
            <a:off x="641131" y="6941351"/>
            <a:ext cx="401122" cy="401122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34" name="Text 25">
            <a:extLst>
              <a:ext uri="{FF2B5EF4-FFF2-40B4-BE49-F238E27FC236}">
                <a16:creationId xmlns:a16="http://schemas.microsoft.com/office/drawing/2014/main" id="{B3AA0F6F-C3B2-457A-AD64-4F82E41126A2}"/>
              </a:ext>
            </a:extLst>
          </p:cNvPr>
          <p:cNvSpPr/>
          <p:nvPr/>
        </p:nvSpPr>
        <p:spPr>
          <a:xfrm>
            <a:off x="764172" y="6986718"/>
            <a:ext cx="154543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6</a:t>
            </a:r>
            <a:endParaRPr lang="en-US" sz="2100" dirty="0"/>
          </a:p>
        </p:txBody>
      </p:sp>
      <p:sp>
        <p:nvSpPr>
          <p:cNvPr id="35" name="Shape 23">
            <a:extLst>
              <a:ext uri="{FF2B5EF4-FFF2-40B4-BE49-F238E27FC236}">
                <a16:creationId xmlns:a16="http://schemas.microsoft.com/office/drawing/2014/main" id="{B8A5C79F-7CE3-68F2-B283-69250B53554C}"/>
              </a:ext>
            </a:extLst>
          </p:cNvPr>
          <p:cNvSpPr/>
          <p:nvPr/>
        </p:nvSpPr>
        <p:spPr>
          <a:xfrm>
            <a:off x="1021933" y="6198765"/>
            <a:ext cx="416899" cy="45719"/>
          </a:xfrm>
          <a:prstGeom prst="roundRect">
            <a:avLst>
              <a:gd name="adj" fmla="val 117004"/>
            </a:avLst>
          </a:prstGeom>
          <a:solidFill>
            <a:srgbClr val="D4CEC3"/>
          </a:solidFill>
          <a:ln/>
        </p:spPr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AF083F-8477-2D58-E2C7-211D5EBC9CCC}"/>
              </a:ext>
            </a:extLst>
          </p:cNvPr>
          <p:cNvSpPr txBox="1"/>
          <p:nvPr/>
        </p:nvSpPr>
        <p:spPr>
          <a:xfrm>
            <a:off x="1579782" y="7191829"/>
            <a:ext cx="731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</a:t>
            </a:r>
            <a:r>
              <a:rPr lang="en-IN" sz="180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andas</a:t>
            </a:r>
            <a:r>
              <a:rPr lang="en-IN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da</a:t>
            </a:r>
            <a:r>
              <a:rPr lang="en-IN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 manipulation</a:t>
            </a:r>
          </a:p>
          <a:p>
            <a:r>
              <a:rPr lang="en-IN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IN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Matpltlib</a:t>
            </a:r>
            <a:r>
              <a:rPr lang="en-IN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&amp; Seaborn for visualizations </a:t>
            </a:r>
          </a:p>
          <a:p>
            <a:r>
              <a:rPr lang="en-IN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plotly</a:t>
            </a:r>
            <a:r>
              <a:rPr lang="en-IN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interactive graphing</a:t>
            </a:r>
            <a:endParaRPr lang="en-IN" dirty="0"/>
          </a:p>
          <a:p>
            <a:endParaRPr lang="en-I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132AB5-F0D5-AD4F-8AF7-708418106E6E}"/>
              </a:ext>
            </a:extLst>
          </p:cNvPr>
          <p:cNvSpPr txBox="1"/>
          <p:nvPr/>
        </p:nvSpPr>
        <p:spPr>
          <a:xfrm>
            <a:off x="1579782" y="6876731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750" dirty="0">
                <a:solidFill>
                  <a:srgbClr val="746558"/>
                </a:solidFill>
                <a:latin typeface="Gelasio Semi Bold" panose="020B0604020202020204" charset="0"/>
                <a:ea typeface="Gelasio Semi Bold" pitchFamily="34" charset="-122"/>
                <a:cs typeface="Gelasio Semi Bold" panose="020B0604020202020204" charset="0"/>
              </a:rPr>
              <a:t>Python for scripting</a:t>
            </a:r>
            <a:endParaRPr lang="en-IN" sz="1750" dirty="0">
              <a:latin typeface="Gelasio Semi Bold" panose="020B0604020202020204" charset="0"/>
              <a:cs typeface="Gelasio Semi Bold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960" y="358502"/>
            <a:ext cx="91846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01960" y="11126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EDA revealed key trends in product categories, pricing, and customer ratings.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01960" y="1975190"/>
            <a:ext cx="30345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Category Distribution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01960" y="2655091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Categories like “Appliances,” “Men’s Clothing,” and “Accessories” had the highest product counts.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2029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Price Trends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034312" y="2655091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Significant variance in price distribution between categories, with appliances generally having higher prices.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20708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Ratings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2655091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Distribution of ratings showed most products were rated 3-5 stars, suggesting positive customer feedback.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901B25-FC58-C4D8-2E31-F779FD796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7EC62-B633-440E-218A-B37BC1663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8009" y="4091841"/>
            <a:ext cx="5011088" cy="4041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CA5C00-2578-1E88-FDC6-306227AAD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076" y="4133830"/>
            <a:ext cx="4714269" cy="36367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8350F4A-5119-E060-2287-A1AF6E9882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166627"/>
            <a:ext cx="4399367" cy="36367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62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583763"/>
            <a:ext cx="5306973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Statistical Analysis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29350" y="1565434"/>
            <a:ext cx="765810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Statistical techniques were applied to further analyze the data and identify key insights.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29350" y="2483287"/>
            <a:ext cx="7658100" cy="5169218"/>
          </a:xfrm>
          <a:prstGeom prst="roundRect">
            <a:avLst>
              <a:gd name="adj" fmla="val 6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36970" y="2490907"/>
            <a:ext cx="7642860" cy="128849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449139" y="2625804"/>
            <a:ext cx="339328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Descriptive Statistics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274379" y="2625804"/>
            <a:ext cx="3393281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Calculated measures such as mean, median, and standard deviation for prices and ratings.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36970" y="3779401"/>
            <a:ext cx="7642860" cy="94892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49139" y="3914299"/>
            <a:ext cx="339328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Outlier Detection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274379" y="3914299"/>
            <a:ext cx="3393281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Identified outliers in price and rating data using box plots.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36970" y="4728329"/>
            <a:ext cx="7642860" cy="16280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449139" y="4863227"/>
            <a:ext cx="339328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Correlation Matrix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274379" y="4863227"/>
            <a:ext cx="3393281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Analyzed relationships between numeric variables such as price, discount, ratings, and number of reviews.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236970" y="6356390"/>
            <a:ext cx="7642860" cy="128849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449139" y="6491288"/>
            <a:ext cx="339328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ANOVA and T-Tests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0274379" y="6491288"/>
            <a:ext cx="3393281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Compared product prices and discounts across brands to identify significant differences.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AEE6970-CA68-35AE-830B-C865A8946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8438"/>
            <a:ext cx="92837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Unique Graphs and Comparisons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008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project utilized unique graphs and comparisons to visualize key insights from the data.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491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Graph 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939552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Highlights top categories by product count, such as “Appliances” and “Men’s Clothing.”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2618899"/>
            <a:ext cx="4120872" cy="25468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54704" y="54492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Graph 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54704" y="5939671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Shows price ranges within categories, revealing which categories are higher-priced, like “Appliances.”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2618899"/>
            <a:ext cx="4120753" cy="254674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54491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Graph 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939552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Displays frequency of ratings across products, showing a tendency for mid-to-high ratings, indicating generally positive customer feedback.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226A6F-1682-A1E0-B1B3-F5B45BB244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7651" y="7770615"/>
            <a:ext cx="3115110" cy="400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36AC6F-203B-456D-1FAD-13D00DE2ED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175" y="2474348"/>
            <a:ext cx="4399367" cy="28641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D1669E-D840-CF7B-496A-1902F1EAB4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4704" y="2591888"/>
            <a:ext cx="4120872" cy="25738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401B98C-E4EB-6329-9C32-610809FF54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0518" y="2618899"/>
            <a:ext cx="4115973" cy="25468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1051</Words>
  <Application>Microsoft Office PowerPoint</Application>
  <PresentationFormat>Custom</PresentationFormat>
  <Paragraphs>139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Calibri</vt:lpstr>
      <vt:lpstr>Arial</vt:lpstr>
      <vt:lpstr>Arial Narrow</vt:lpstr>
      <vt:lpstr>Arial Rounded MT Bold</vt:lpstr>
      <vt:lpstr>Algerian</vt:lpstr>
      <vt:lpstr>Times New Roman</vt:lpstr>
      <vt:lpstr>Gelasio</vt:lpstr>
      <vt:lpstr>Gelasio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AVULA KARTHIK</cp:lastModifiedBy>
  <cp:revision>6</cp:revision>
  <dcterms:created xsi:type="dcterms:W3CDTF">2024-11-10T13:24:56Z</dcterms:created>
  <dcterms:modified xsi:type="dcterms:W3CDTF">2024-11-10T17:00:23Z</dcterms:modified>
</cp:coreProperties>
</file>